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1" r:id="rId3"/>
  </p:sldMasterIdLst>
  <p:notesMasterIdLst>
    <p:notesMasterId r:id="rId21"/>
  </p:notesMasterIdLst>
  <p:sldIdLst>
    <p:sldId id="781" r:id="rId4"/>
    <p:sldId id="788" r:id="rId5"/>
    <p:sldId id="790" r:id="rId6"/>
    <p:sldId id="798" r:id="rId7"/>
    <p:sldId id="792" r:id="rId8"/>
    <p:sldId id="793" r:id="rId9"/>
    <p:sldId id="794" r:id="rId10"/>
    <p:sldId id="799" r:id="rId11"/>
    <p:sldId id="807" r:id="rId12"/>
    <p:sldId id="806" r:id="rId13"/>
    <p:sldId id="802" r:id="rId14"/>
    <p:sldId id="810" r:id="rId15"/>
    <p:sldId id="813" r:id="rId16"/>
    <p:sldId id="811" r:id="rId17"/>
    <p:sldId id="812" r:id="rId18"/>
    <p:sldId id="797" r:id="rId19"/>
    <p:sldId id="78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FFFFF"/>
    <a:srgbClr val="335E90"/>
    <a:srgbClr val="1387B7"/>
    <a:srgbClr val="2E4E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2" autoAdjust="0"/>
    <p:restoredTop sz="69874" autoAdjust="0"/>
  </p:normalViewPr>
  <p:slideViewPr>
    <p:cSldViewPr snapToGrid="0">
      <p:cViewPr varScale="1">
        <p:scale>
          <a:sx n="76" d="100"/>
          <a:sy n="76" d="100"/>
        </p:scale>
        <p:origin x="18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2018/11/25 Sunday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597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同学们好，下面我们简单介绍一下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</a:t>
            </a:r>
            <a:r>
              <a:rPr lang="en-US" altLang="zh-CN" dirty="0" smtClean="0"/>
              <a:t>ALU</a:t>
            </a:r>
            <a:r>
              <a:rPr lang="zh-CN" altLang="en-US" dirty="0" smtClean="0"/>
              <a:t>设计实验的内容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108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本实验的目的是帮助大家掌握。。。。。理解。。。。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要求大家熟悉掌握</a:t>
            </a:r>
            <a:r>
              <a:rPr lang="en-US" altLang="zh-CN" dirty="0" err="1" smtClean="0"/>
              <a:t>logisim</a:t>
            </a:r>
            <a:r>
              <a:rPr lang="zh-CN" altLang="en-US" dirty="0" smtClean="0"/>
              <a:t>中各种运算组件的使用，熟悉多路选择器的使用，最终能在</a:t>
            </a:r>
            <a:r>
              <a:rPr lang="en-US" altLang="zh-CN" dirty="0" err="1" smtClean="0"/>
              <a:t>logisim</a:t>
            </a:r>
            <a:r>
              <a:rPr lang="zh-CN" altLang="en-US" dirty="0" smtClean="0"/>
              <a:t>平台中设计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</a:t>
            </a:r>
            <a:r>
              <a:rPr lang="en-US" altLang="zh-CN" dirty="0" smtClean="0"/>
              <a:t>ALU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注意实验中进制使用</a:t>
            </a:r>
            <a:r>
              <a:rPr lang="en-US" altLang="zh-CN" dirty="0" err="1" smtClean="0"/>
              <a:t>Logisim</a:t>
            </a:r>
            <a:r>
              <a:rPr lang="zh-CN" altLang="en-US" dirty="0" smtClean="0"/>
              <a:t>自带的加法器和减法器，要求利用前面实验完成的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位加法器以及其他内置的运算组件设计实现。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302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757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2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274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047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333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219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52649"/>
            <a:ext cx="12192000" cy="20574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152649"/>
            <a:ext cx="9144000" cy="190500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487863"/>
            <a:ext cx="9144000" cy="4365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210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2018/11/25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9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2018/11/25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18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396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/>
              <a:t> -</a:t>
            </a:r>
            <a:fld id="{ADB768AF-D19D-4B19-B140-7DF97929A9A1}" type="slidenum">
              <a:rPr lang="en-US" altLang="zh-CN"/>
              <a:pPr>
                <a:defRPr/>
              </a:pPr>
              <a:t>‹#›</a:t>
            </a:fld>
            <a:r>
              <a:rPr lang="en-US" altLang="zh-CN" dirty="0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730601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 -</a:t>
            </a:r>
            <a:fld id="{7DB7D154-6577-432F-8144-43C687260925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0271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</a:t>
            </a:r>
            <a:r>
              <a:rPr lang="zh-CN" altLang="en-US" dirty="0" smtClean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 -</a:t>
            </a:r>
            <a:fld id="{5F521C08-B429-4574-BE91-8CD5A8D82BB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07875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742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charset="0"/>
              </a:rPr>
              <a:pPr/>
              <a:t>‹#›</a:t>
            </a:fld>
            <a:endParaRPr lang="en-US" altLang="zh-CN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84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53177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 dirty="0"/>
              <a:t>Slide</a:t>
            </a:r>
            <a:r>
              <a:rPr lang="en-US" altLang="zh-CN" sz="1200" dirty="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2183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2E4E7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>
            <a:spLocks/>
          </p:cNvSpPr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pPr/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" name="图片 9" descr="计算机学院logo-组合0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7499" y="256355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8331438" cy="563702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39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17727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21248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58233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921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82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</a:t>
            </a:r>
            <a:r>
              <a:rPr lang="zh-CN" altLang="en-US" dirty="0" smtClean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40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31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2018/11/25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55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2018/11/25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6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2018/11/25 Sunday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1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2018/11/25 Sunday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36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83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2018/11/25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74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2018/11/25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89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pPr/>
              <a:t>2018/11/25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6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altLang="zh-CN" dirty="0"/>
              <a:t> -</a:t>
            </a:r>
            <a:fld id="{CAE7922D-FD5F-4BE1-993F-FD194E04727B}" type="slidenum">
              <a:rPr lang="en-US" altLang="zh-CN"/>
              <a:pPr>
                <a:defRPr/>
              </a:pPr>
              <a:t>‹#›</a:t>
            </a:fld>
            <a:r>
              <a:rPr lang="en-US" altLang="zh-CN" dirty="0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45557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dirty="0" smtClean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</a:pPr>
            <a:r>
              <a:rPr lang="zh-CN" altLang="en-US" dirty="0" smtClean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15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mailto:stan@hust.edu.c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pn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173"/>
          <a:stretch/>
        </p:blipFill>
        <p:spPr bwMode="auto">
          <a:xfrm>
            <a:off x="0" y="1884555"/>
            <a:ext cx="12192000" cy="4970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214678"/>
            <a:ext cx="12115801" cy="190500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5300" b="1" dirty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/>
            </a:r>
            <a:br>
              <a:rPr lang="zh-CN" altLang="en-US" sz="5300" b="1" dirty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</a:br>
            <a:r>
              <a:rPr lang="zh-CN" altLang="en-US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 多周期</a:t>
            </a:r>
            <a:r>
              <a:rPr lang="en-US" altLang="zh-CN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MIPS</a:t>
            </a:r>
            <a:r>
              <a:rPr lang="zh-CN" altLang="en-US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 </a:t>
            </a:r>
            <a:r>
              <a:rPr lang="en-US" altLang="zh-CN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CPU</a:t>
            </a:r>
            <a:r>
              <a:rPr lang="en-US" altLang="zh-CN" sz="5300" b="1" dirty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/>
            </a:r>
            <a:br>
              <a:rPr lang="en-US" altLang="zh-CN" sz="5300" b="1" dirty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</a:br>
            <a:r>
              <a:rPr lang="en-US" altLang="zh-CN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                      </a:t>
            </a:r>
            <a:r>
              <a:rPr lang="zh-CN" altLang="en-US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硬布线控制器实验</a:t>
            </a:r>
            <a:endParaRPr lang="zh-CN" altLang="en-US" sz="5300" b="1" dirty="0">
              <a:ln w="3175">
                <a:solidFill>
                  <a:srgbClr val="31A5D7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27310" y="4369576"/>
            <a:ext cx="9144000" cy="825753"/>
          </a:xfrm>
        </p:spPr>
        <p:txBody>
          <a:bodyPr>
            <a:normAutofit/>
          </a:bodyPr>
          <a:lstStyle/>
          <a:p>
            <a:r>
              <a:rPr lang="zh-CN" altLang="en-US" b="1" dirty="0" smtClean="0"/>
              <a:t>谭志虎</a:t>
            </a:r>
            <a:r>
              <a:rPr lang="zh-CN" altLang="en-US" dirty="0" smtClean="0"/>
              <a:t> </a:t>
            </a:r>
            <a:r>
              <a:rPr lang="en-US" altLang="zh-CN" b="1" u="sng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hlinkClick r:id="rId4"/>
              </a:rPr>
              <a:t>stan@hust.edu.cn</a:t>
            </a:r>
            <a:r>
              <a:rPr lang="en-US" altLang="zh-CN" b="1" u="sng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</a:p>
        </p:txBody>
      </p:sp>
      <p:pic>
        <p:nvPicPr>
          <p:cNvPr id="7" name="图片 6" descr="计算机学院logo-组合0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379" y="438770"/>
            <a:ext cx="3142405" cy="7624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46" y="234049"/>
            <a:ext cx="1488107" cy="1171884"/>
          </a:xfrm>
          <a:prstGeom prst="rect">
            <a:avLst/>
          </a:prstGeom>
        </p:spPr>
      </p:pic>
      <p:pic>
        <p:nvPicPr>
          <p:cNvPr id="11" name="Picture 2" descr="20130702002045_美东行_副本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3" t="15750" r="22023"/>
          <a:stretch/>
        </p:blipFill>
        <p:spPr bwMode="auto">
          <a:xfrm>
            <a:off x="9528786" y="2182354"/>
            <a:ext cx="1995047" cy="199504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副标题 2"/>
          <p:cNvSpPr txBox="1">
            <a:spLocks/>
          </p:cNvSpPr>
          <p:nvPr/>
        </p:nvSpPr>
        <p:spPr>
          <a:xfrm>
            <a:off x="10800594" y="6455983"/>
            <a:ext cx="1360890" cy="412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solidFill>
                  <a:schemeClr val="bg1"/>
                </a:solidFill>
              </a:rPr>
              <a:t>2018-11</a:t>
            </a:r>
            <a:endParaRPr lang="en-US" altLang="zh-CN" b="1" u="sng" dirty="0" smtClean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90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完善控制器内部逻辑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983513" cy="5637024"/>
          </a:xfrm>
        </p:spPr>
        <p:txBody>
          <a:bodyPr/>
          <a:lstStyle/>
          <a:p>
            <a:r>
              <a:rPr lang="zh-CN" altLang="en-US" dirty="0" smtClean="0"/>
              <a:t>打开</a:t>
            </a:r>
            <a:r>
              <a:rPr lang="en-US" altLang="zh-CN" dirty="0" smtClean="0">
                <a:solidFill>
                  <a:srgbClr val="0066FF"/>
                </a:solidFill>
              </a:rPr>
              <a:t> </a:t>
            </a:r>
            <a:r>
              <a:rPr lang="en-US" altLang="zh-CN" dirty="0" err="1" smtClean="0">
                <a:solidFill>
                  <a:srgbClr val="0066FF"/>
                </a:solidFill>
              </a:rPr>
              <a:t>CPU.circ</a:t>
            </a:r>
            <a:r>
              <a:rPr lang="en-US" altLang="zh-CN" dirty="0" smtClean="0">
                <a:solidFill>
                  <a:srgbClr val="0066FF"/>
                </a:solidFill>
              </a:rPr>
              <a:t>   </a:t>
            </a:r>
            <a:r>
              <a:rPr lang="zh-CN" altLang="en-US" dirty="0" smtClean="0"/>
              <a:t>打开</a:t>
            </a:r>
            <a:r>
              <a:rPr lang="zh-CN" altLang="en-US" dirty="0">
                <a:solidFill>
                  <a:srgbClr val="0066FF"/>
                </a:solidFill>
              </a:rPr>
              <a:t>多周期</a:t>
            </a:r>
            <a:r>
              <a:rPr lang="zh-CN" altLang="en-US" dirty="0" smtClean="0">
                <a:solidFill>
                  <a:srgbClr val="0066FF"/>
                </a:solidFill>
              </a:rPr>
              <a:t>微程序控制器</a:t>
            </a:r>
            <a:r>
              <a:rPr lang="zh-CN" altLang="en-US" dirty="0" smtClean="0"/>
              <a:t>电路</a:t>
            </a:r>
            <a:endParaRPr lang="en-US" altLang="zh-CN" dirty="0" smtClean="0"/>
          </a:p>
          <a:p>
            <a:r>
              <a:rPr lang="zh-CN" altLang="en-US" dirty="0" smtClean="0"/>
              <a:t>首先完成如下电路</a:t>
            </a:r>
            <a:r>
              <a:rPr lang="zh-CN" altLang="en-US" dirty="0"/>
              <a:t>逻辑：  </a:t>
            </a:r>
            <a:r>
              <a:rPr lang="zh-CN" altLang="en-US" dirty="0" smtClean="0">
                <a:solidFill>
                  <a:srgbClr val="C00000"/>
                </a:solidFill>
              </a:rPr>
              <a:t>指令译码、</a:t>
            </a:r>
            <a:r>
              <a:rPr lang="en-US" altLang="zh-CN" dirty="0" smtClean="0">
                <a:solidFill>
                  <a:srgbClr val="C00000"/>
                </a:solidFill>
              </a:rPr>
              <a:t>ALU</a:t>
            </a:r>
            <a:r>
              <a:rPr lang="zh-CN" altLang="en-US" dirty="0" smtClean="0">
                <a:solidFill>
                  <a:srgbClr val="C00000"/>
                </a:solidFill>
              </a:rPr>
              <a:t>控制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63" b="6111"/>
          <a:stretch/>
        </p:blipFill>
        <p:spPr>
          <a:xfrm>
            <a:off x="487822" y="2222500"/>
            <a:ext cx="11328736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6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微程序控制</a:t>
            </a:r>
            <a:r>
              <a:rPr lang="zh-CN" altLang="en-US" dirty="0"/>
              <a:t>器内部架构</a:t>
            </a:r>
          </a:p>
        </p:txBody>
      </p:sp>
      <p:sp>
        <p:nvSpPr>
          <p:cNvPr id="9" name="内容占位符 5"/>
          <p:cNvSpPr txBox="1">
            <a:spLocks/>
          </p:cNvSpPr>
          <p:nvPr/>
        </p:nvSpPr>
        <p:spPr>
          <a:xfrm>
            <a:off x="487822" y="942763"/>
            <a:ext cx="10320385" cy="1088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mtClean="0"/>
              <a:t>载</a:t>
            </a:r>
            <a:r>
              <a:rPr lang="zh-CN" altLang="en-US" dirty="0" smtClean="0"/>
              <a:t>入微程序，设计地址转移逻辑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44" y="1568265"/>
            <a:ext cx="11464761" cy="469082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79152" y="5388266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实现控制器状态机组合逻辑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14995" y="1977925"/>
            <a:ext cx="3408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</a:t>
            </a:r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信号组合逻辑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6357909" y="2571442"/>
            <a:ext cx="502920" cy="7406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3072384" y="4556033"/>
            <a:ext cx="107074" cy="9692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92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状态转移图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状态机真值表</a:t>
            </a:r>
            <a:endParaRPr lang="zh-CN" altLang="en-US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2117217"/>
              </p:ext>
            </p:extLst>
          </p:nvPr>
        </p:nvGraphicFramePr>
        <p:xfrm>
          <a:off x="1227773" y="875255"/>
          <a:ext cx="9659891" cy="5279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工作表" r:id="rId3" imgW="7267508" imgH="3971786" progId="Excel.Sheet.12">
                  <p:embed/>
                </p:oleObj>
              </mc:Choice>
              <mc:Fallback>
                <p:oleObj name="工作表" r:id="rId3" imgW="7267508" imgH="3971786" progId="Excel.Sheet.12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27773" y="875255"/>
                        <a:ext cx="9659891" cy="5279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773" y="6154645"/>
            <a:ext cx="3611483" cy="44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7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ym typeface="Wingdings" panose="05000000000000000000" pitchFamily="2" charset="2"/>
              </a:rPr>
              <a:t>状态机真值表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状态机逻辑表达式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生成电路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4" y="4987226"/>
            <a:ext cx="3726646" cy="4102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34" y="1293313"/>
            <a:ext cx="11593766" cy="369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0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ym typeface="Wingdings" panose="05000000000000000000" pitchFamily="2" charset="2"/>
              </a:rPr>
              <a:t>状态机真值表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状态机逻辑表达式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生成电路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232842"/>
              </p:ext>
            </p:extLst>
          </p:nvPr>
        </p:nvGraphicFramePr>
        <p:xfrm>
          <a:off x="344234" y="1472692"/>
          <a:ext cx="11695067" cy="2536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工作表" r:id="rId4" imgW="7553289" imgH="1638243" progId="Excel.Sheet.12">
                  <p:embed/>
                </p:oleObj>
              </mc:Choice>
              <mc:Fallback>
                <p:oleObj name="工作表" r:id="rId4" imgW="7553289" imgH="1638243" progId="Excel.Sheet.12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4234" y="1472692"/>
                        <a:ext cx="11695067" cy="2536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234" y="4009326"/>
            <a:ext cx="3726646" cy="41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8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生成状态机组合逻辑电路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打开</a:t>
            </a:r>
            <a:r>
              <a:rPr lang="zh-CN" altLang="en-US" dirty="0" smtClean="0">
                <a:solidFill>
                  <a:srgbClr val="0070C0"/>
                </a:solidFill>
              </a:rPr>
              <a:t>状态机</a:t>
            </a:r>
            <a:r>
              <a:rPr lang="en-US" altLang="zh-CN" dirty="0" smtClean="0">
                <a:solidFill>
                  <a:srgbClr val="0070C0"/>
                </a:solidFill>
              </a:rPr>
              <a:t>FSM</a:t>
            </a:r>
            <a:r>
              <a:rPr lang="zh-CN" altLang="en-US" dirty="0" smtClean="0"/>
              <a:t>子电路</a:t>
            </a:r>
            <a:endParaRPr lang="en-US" altLang="zh-CN" dirty="0" smtClean="0"/>
          </a:p>
          <a:p>
            <a:r>
              <a:rPr lang="en-US" altLang="zh-CN" dirty="0" err="1" smtClean="0"/>
              <a:t>Project</a:t>
            </a:r>
            <a:r>
              <a:rPr lang="en-US" altLang="zh-CN" dirty="0" err="1" smtClean="0">
                <a:sym typeface="Wingdings" panose="05000000000000000000" pitchFamily="2" charset="2"/>
              </a:rPr>
              <a:t>Analyze</a:t>
            </a:r>
            <a:r>
              <a:rPr lang="en-US" altLang="zh-CN" dirty="0" smtClean="0">
                <a:sym typeface="Wingdings" panose="05000000000000000000" pitchFamily="2" charset="2"/>
              </a:rPr>
              <a:t> Circuit</a:t>
            </a:r>
          </a:p>
          <a:p>
            <a:r>
              <a:rPr lang="zh-CN" altLang="en-US" dirty="0" smtClean="0">
                <a:sym typeface="Wingdings" panose="05000000000000000000" pitchFamily="2" charset="2"/>
              </a:rPr>
              <a:t>输入对应状态机各位表达式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dirty="0" smtClean="0">
                <a:sym typeface="Wingdings" panose="05000000000000000000" pitchFamily="2" charset="2"/>
              </a:rPr>
              <a:t>自动</a:t>
            </a:r>
            <a:r>
              <a:rPr lang="zh-CN" altLang="en-US" dirty="0" smtClean="0">
                <a:sym typeface="Wingdings" panose="05000000000000000000" pitchFamily="2" charset="2"/>
              </a:rPr>
              <a:t>生成电路</a:t>
            </a:r>
            <a:endParaRPr lang="en-US" altLang="zh-CN" dirty="0" smtClean="0">
              <a:sym typeface="Wingdings" panose="05000000000000000000" pitchFamily="2" charset="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637" y="2244724"/>
            <a:ext cx="6375478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2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步骤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测试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87822" y="942764"/>
            <a:ext cx="10320385" cy="180043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在指令存储器中载入排序程序</a:t>
            </a:r>
            <a:r>
              <a:rPr lang="en-US" altLang="zh-CN" dirty="0" err="1">
                <a:solidFill>
                  <a:srgbClr val="0066FF"/>
                </a:solidFill>
              </a:rPr>
              <a:t>sort.hex</a:t>
            </a:r>
            <a:endParaRPr lang="en-US" altLang="zh-CN" dirty="0">
              <a:solidFill>
                <a:srgbClr val="0066FF"/>
              </a:solidFill>
            </a:endParaRPr>
          </a:p>
          <a:p>
            <a:r>
              <a:rPr lang="zh-CN" altLang="en-US" dirty="0" smtClean="0"/>
              <a:t>时钟自动仿真，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 </a:t>
            </a:r>
            <a:r>
              <a:rPr lang="en-US" altLang="zh-CN" dirty="0" err="1">
                <a:solidFill>
                  <a:srgbClr val="0066FF"/>
                </a:solidFill>
              </a:rPr>
              <a:t>Ctrl+k</a:t>
            </a:r>
            <a:r>
              <a:rPr lang="en-US" altLang="zh-CN" dirty="0">
                <a:solidFill>
                  <a:srgbClr val="0066FF"/>
                </a:solidFill>
              </a:rPr>
              <a:t> </a:t>
            </a:r>
            <a:r>
              <a:rPr lang="en-US" altLang="zh-CN" dirty="0"/>
              <a:t> Mac:  </a:t>
            </a:r>
            <a:r>
              <a:rPr lang="en-US" altLang="zh-CN" dirty="0" err="1" smtClean="0">
                <a:solidFill>
                  <a:srgbClr val="0066FF"/>
                </a:solidFill>
              </a:rPr>
              <a:t>command+k</a:t>
            </a:r>
            <a:r>
              <a:rPr lang="en-US" altLang="zh-CN" dirty="0" smtClean="0">
                <a:solidFill>
                  <a:srgbClr val="0066FF"/>
                </a:solidFill>
              </a:rPr>
              <a:t> </a:t>
            </a:r>
            <a:r>
              <a:rPr lang="zh-CN" altLang="en-US" dirty="0" smtClean="0"/>
              <a:t>运行</a:t>
            </a:r>
            <a:r>
              <a:rPr lang="zh-CN" altLang="en-US" dirty="0"/>
              <a:t>程序</a:t>
            </a:r>
            <a:endParaRPr lang="en-US" altLang="zh-CN" dirty="0" smtClean="0"/>
          </a:p>
          <a:p>
            <a:r>
              <a:rPr lang="zh-CN" altLang="en-US" dirty="0" smtClean="0"/>
              <a:t>程序停机后，查看数据存储器中排序情况</a:t>
            </a:r>
            <a:r>
              <a:rPr lang="zh-CN" altLang="en-US" dirty="0"/>
              <a:t>，</a:t>
            </a:r>
            <a:r>
              <a:rPr lang="zh-CN" altLang="en-US" dirty="0" smtClean="0"/>
              <a:t>有符号降序排列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35" y="2961876"/>
            <a:ext cx="11635696" cy="33385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9935" y="5877358"/>
            <a:ext cx="11533615" cy="390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17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835741"/>
            <a:ext cx="12192000" cy="1330620"/>
          </a:xfrm>
          <a:prstGeom prst="rect">
            <a:avLst/>
          </a:prstGeom>
          <a:solidFill>
            <a:srgbClr val="28A9D6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grpSp>
        <p:nvGrpSpPr>
          <p:cNvPr id="14" name="组合 13"/>
          <p:cNvGrpSpPr/>
          <p:nvPr/>
        </p:nvGrpSpPr>
        <p:grpSpPr>
          <a:xfrm>
            <a:off x="0" y="5227536"/>
            <a:ext cx="12192000" cy="206294"/>
            <a:chOff x="0" y="4795475"/>
            <a:chExt cx="4320000" cy="14524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0" y="4795475"/>
              <a:ext cx="4320000" cy="12674"/>
            </a:xfrm>
            <a:prstGeom prst="line">
              <a:avLst/>
            </a:prstGeom>
            <a:ln w="3175">
              <a:solidFill>
                <a:srgbClr val="28A9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0" y="4861761"/>
              <a:ext cx="4320000" cy="12674"/>
            </a:xfrm>
            <a:prstGeom prst="line">
              <a:avLst/>
            </a:prstGeom>
            <a:ln w="3175">
              <a:solidFill>
                <a:srgbClr val="28A9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0" y="4928047"/>
              <a:ext cx="4320000" cy="12674"/>
            </a:xfrm>
            <a:prstGeom prst="line">
              <a:avLst/>
            </a:prstGeom>
            <a:ln w="3175">
              <a:solidFill>
                <a:srgbClr val="28A9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 descr="计算机学院logo-组合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118" y="2487168"/>
            <a:ext cx="4727734" cy="1147092"/>
          </a:xfrm>
          <a:prstGeom prst="rect">
            <a:avLst/>
          </a:prstGeom>
        </p:spPr>
      </p:pic>
      <p:pic>
        <p:nvPicPr>
          <p:cNvPr id="19" name="Picture 2" descr="20130702002045_美东行_副本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3" t="15750" r="22023"/>
          <a:stretch/>
        </p:blipFill>
        <p:spPr bwMode="auto">
          <a:xfrm>
            <a:off x="1149885" y="1433493"/>
            <a:ext cx="3534241" cy="3534241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副标题 2"/>
          <p:cNvSpPr txBox="1">
            <a:spLocks/>
          </p:cNvSpPr>
          <p:nvPr/>
        </p:nvSpPr>
        <p:spPr>
          <a:xfrm>
            <a:off x="5162605" y="4139127"/>
            <a:ext cx="6550915" cy="8257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400" b="1" dirty="0" smtClean="0"/>
              <a:t>谭志虎</a:t>
            </a:r>
            <a:r>
              <a:rPr lang="zh-CN" altLang="en-US" sz="3600" dirty="0" smtClean="0"/>
              <a:t>    </a:t>
            </a:r>
            <a:r>
              <a:rPr lang="en-US" altLang="zh-CN" sz="3600" b="1" u="sng" dirty="0" smtClean="0">
                <a:solidFill>
                  <a:srgbClr val="335E9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stan@hust.edu.cn 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852" y="497586"/>
            <a:ext cx="1492421" cy="149242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220064" y="186651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扫码下载</a:t>
            </a:r>
            <a:endParaRPr lang="en-US" altLang="zh-CN" b="1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0610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实验目的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</p:spPr>
        <p:txBody>
          <a:bodyPr/>
          <a:lstStyle/>
          <a:p>
            <a:r>
              <a:rPr lang="zh-CN" altLang="en-US" sz="2800" dirty="0" smtClean="0"/>
              <a:t>掌握多周期</a:t>
            </a:r>
            <a:r>
              <a:rPr lang="en-US" altLang="zh-CN" sz="2800" dirty="0" smtClean="0"/>
              <a:t>MIPS CPU</a:t>
            </a:r>
            <a:r>
              <a:rPr lang="zh-CN" altLang="en-US" sz="2800" dirty="0" smtClean="0"/>
              <a:t>设计原理</a:t>
            </a:r>
            <a:endParaRPr lang="en-US" altLang="zh-CN" sz="2800" dirty="0" smtClean="0"/>
          </a:p>
          <a:p>
            <a:r>
              <a:rPr lang="zh-CN" altLang="en-US" sz="2800" dirty="0" smtClean="0"/>
              <a:t>掌握硬布线控制器</a:t>
            </a:r>
            <a:r>
              <a:rPr lang="zh-CN" altLang="en-US" sz="2800" dirty="0"/>
              <a:t>设计的基本</a:t>
            </a:r>
            <a:r>
              <a:rPr lang="zh-CN" altLang="en-US" sz="2800" dirty="0" smtClean="0"/>
              <a:t>原理</a:t>
            </a:r>
          </a:p>
          <a:p>
            <a:r>
              <a:rPr lang="zh-CN" altLang="en-US" sz="2800" dirty="0" smtClean="0"/>
              <a:t>利用硬布线控制器</a:t>
            </a:r>
            <a:r>
              <a:rPr lang="zh-CN" altLang="en-US" sz="2800" dirty="0"/>
              <a:t>的</a:t>
            </a:r>
            <a:r>
              <a:rPr lang="zh-CN" altLang="en-US" sz="2800" dirty="0" smtClean="0"/>
              <a:t>设计实现</a:t>
            </a:r>
            <a:r>
              <a:rPr lang="zh-CN" altLang="en-US" sz="2800" dirty="0"/>
              <a:t>多周期</a:t>
            </a:r>
            <a:r>
              <a:rPr lang="en-US" altLang="zh-CN" sz="2800" dirty="0"/>
              <a:t>MIPS</a:t>
            </a:r>
            <a:r>
              <a:rPr lang="zh-CN" altLang="en-US" sz="2800" dirty="0" smtClean="0"/>
              <a:t>处理器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/>
              <a:t>主要任务</a:t>
            </a:r>
            <a:endParaRPr lang="en-US" altLang="zh-CN" sz="2800" dirty="0"/>
          </a:p>
          <a:p>
            <a:pPr lvl="1"/>
            <a:r>
              <a:rPr lang="zh-CN" altLang="en-US" sz="2400" dirty="0" smtClean="0"/>
              <a:t>绘制</a:t>
            </a:r>
            <a:r>
              <a:rPr lang="zh-CN" altLang="en-US" sz="2400" dirty="0"/>
              <a:t>多周期</a:t>
            </a:r>
            <a:r>
              <a:rPr lang="en-US" altLang="zh-CN" sz="2400" dirty="0" smtClean="0"/>
              <a:t>MIPS </a:t>
            </a:r>
            <a:r>
              <a:rPr lang="en-US" altLang="zh-CN" sz="2400" dirty="0"/>
              <a:t>CPU</a:t>
            </a:r>
            <a:r>
              <a:rPr lang="zh-CN" altLang="en-US" sz="2400" dirty="0"/>
              <a:t>数据通路</a:t>
            </a:r>
            <a:endParaRPr lang="en-US" altLang="zh-CN" sz="2400" dirty="0"/>
          </a:p>
          <a:p>
            <a:pPr lvl="1"/>
            <a:r>
              <a:rPr lang="zh-CN" altLang="en-US" sz="2400" dirty="0" smtClean="0"/>
              <a:t>实现多周期硬布线控制器</a:t>
            </a:r>
            <a:endParaRPr lang="en-US" altLang="zh-CN" sz="2400" dirty="0"/>
          </a:p>
          <a:p>
            <a:pPr lvl="1"/>
            <a:r>
              <a:rPr lang="zh-CN" altLang="en-US" sz="2400" dirty="0"/>
              <a:t>测试联调</a:t>
            </a:r>
            <a:endParaRPr lang="zh-CN" altLang="zh-CN" sz="2400" dirty="0"/>
          </a:p>
          <a:p>
            <a:endParaRPr lang="zh-CN" altLang="zh-CN" sz="2800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531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核心指令集</a:t>
            </a:r>
            <a:r>
              <a:rPr lang="en-US" altLang="zh-CN" dirty="0" smtClean="0"/>
              <a:t>8</a:t>
            </a:r>
            <a:r>
              <a:rPr lang="zh-CN" altLang="en-US" dirty="0" smtClean="0"/>
              <a:t>条  （可实现内存区域冒泡排序）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/>
          </p:nvPr>
        </p:nvGraphicFramePr>
        <p:xfrm>
          <a:off x="454434" y="1123950"/>
          <a:ext cx="11404191" cy="4876799"/>
        </p:xfrm>
        <a:graphic>
          <a:graphicData uri="http://schemas.openxmlformats.org/drawingml/2006/table">
            <a:tbl>
              <a:tblPr firstRow="1" firstCol="1" bandRow="1"/>
              <a:tblGrid>
                <a:gridCol w="717793">
                  <a:extLst>
                    <a:ext uri="{9D8B030D-6E8A-4147-A177-3AD203B41FA5}">
                      <a16:colId xmlns:a16="http://schemas.microsoft.com/office/drawing/2014/main" val="1890886676"/>
                    </a:ext>
                  </a:extLst>
                </a:gridCol>
                <a:gridCol w="2752073">
                  <a:extLst>
                    <a:ext uri="{9D8B030D-6E8A-4147-A177-3AD203B41FA5}">
                      <a16:colId xmlns:a16="http://schemas.microsoft.com/office/drawing/2014/main" val="2948376007"/>
                    </a:ext>
                  </a:extLst>
                </a:gridCol>
                <a:gridCol w="7934325">
                  <a:extLst>
                    <a:ext uri="{9D8B030D-6E8A-4147-A177-3AD203B41FA5}">
                      <a16:colId xmlns:a16="http://schemas.microsoft.com/office/drawing/2014/main" val="3259463023"/>
                    </a:ext>
                  </a:extLst>
                </a:gridCol>
              </a:tblGrid>
              <a:tr h="6324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</a:t>
                      </a:r>
                      <a:endParaRPr lang="zh-CN" sz="3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MIPS</a:t>
                      </a:r>
                      <a:r>
                        <a:rPr lang="zh-CN" sz="2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指令</a:t>
                      </a:r>
                      <a:endParaRPr lang="zh-CN" sz="3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RTL</a:t>
                      </a:r>
                      <a:r>
                        <a:rPr lang="zh-CN" sz="2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功能描述</a:t>
                      </a:r>
                      <a:endParaRPr lang="zh-CN" sz="3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427918"/>
                  </a:ext>
                </a:extLst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add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rd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rd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]←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]+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    </a:t>
                      </a:r>
                      <a:r>
                        <a:rPr lang="zh-CN" sz="23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溢出时产生异常，且不修改</a:t>
                      </a:r>
                      <a:r>
                        <a:rPr lang="en-US" sz="2300" kern="100" dirty="0" smtClean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 smtClean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 smtClean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rd</a:t>
                      </a:r>
                      <a:r>
                        <a:rPr lang="en-US" sz="23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22560"/>
                  </a:ext>
                </a:extLst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slt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$rd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$rs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$rt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rd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]←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]&lt;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    </a:t>
                      </a:r>
                      <a:r>
                        <a:rPr lang="zh-CN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小于置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，有符号比较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967395"/>
                  </a:ext>
                </a:extLst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addi 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$rt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$rs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]←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]+</a:t>
                      </a:r>
                      <a:r>
                        <a:rPr lang="en-US" sz="2300" kern="1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SignExt</a:t>
                      </a:r>
                      <a:r>
                        <a:rPr lang="en-US" sz="2300" kern="100" baseline="-250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               </a:t>
                      </a:r>
                      <a:r>
                        <a:rPr lang="zh-CN" sz="23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溢出产生异常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401834"/>
                  </a:ext>
                </a:extLst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 dirty="0" err="1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lw</a:t>
                      </a:r>
                      <a:r>
                        <a:rPr lang="en-US" sz="2300" kern="100" dirty="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8572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]←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Mem</a:t>
                      </a:r>
                      <a:r>
                        <a:rPr lang="en-US" sz="2300" kern="100" baseline="-250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]+</a:t>
                      </a:r>
                      <a:r>
                        <a:rPr lang="en-US" sz="2300" kern="1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SignExt</a:t>
                      </a:r>
                      <a:r>
                        <a:rPr lang="en-US" sz="2300" kern="100" baseline="-250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))              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973918"/>
                  </a:ext>
                </a:extLst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sw 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$rt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$rs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Mem</a:t>
                      </a:r>
                      <a:r>
                        <a:rPr lang="en-US" sz="2300" kern="100" baseline="-250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]+</a:t>
                      </a:r>
                      <a:r>
                        <a:rPr lang="en-US" sz="2300" kern="1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SignExt</a:t>
                      </a:r>
                      <a:r>
                        <a:rPr lang="en-US" sz="2300" kern="100" baseline="-250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))←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267598"/>
                  </a:ext>
                </a:extLst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 dirty="0" err="1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beq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if(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 = 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])  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PC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← 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PC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+ </a:t>
                      </a:r>
                      <a:r>
                        <a:rPr lang="en-US" sz="2300" kern="1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SignExt</a:t>
                      </a:r>
                      <a:r>
                        <a:rPr lang="en-US" sz="2300" kern="100" baseline="-250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({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00})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258179"/>
                  </a:ext>
                </a:extLst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bne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$rs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$rt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if(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 != 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]) 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PC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← 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PC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+ </a:t>
                      </a:r>
                      <a:r>
                        <a:rPr lang="en-US" sz="2300" kern="1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SignExt</a:t>
                      </a:r>
                      <a:r>
                        <a:rPr lang="en-US" sz="2300" kern="100" baseline="-250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({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00})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051334"/>
                  </a:ext>
                </a:extLst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syscall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zh-CN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系统调用，这里用于停机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634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170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组合 149"/>
          <p:cNvGrpSpPr/>
          <p:nvPr/>
        </p:nvGrpSpPr>
        <p:grpSpPr>
          <a:xfrm>
            <a:off x="1366472" y="1156939"/>
            <a:ext cx="9363346" cy="2489137"/>
            <a:chOff x="1461941" y="1362069"/>
            <a:chExt cx="9875404" cy="2625262"/>
          </a:xfrm>
        </p:grpSpPr>
        <p:cxnSp>
          <p:nvCxnSpPr>
            <p:cNvPr id="151" name="直接连接符 150"/>
            <p:cNvCxnSpPr/>
            <p:nvPr/>
          </p:nvCxnSpPr>
          <p:spPr>
            <a:xfrm>
              <a:off x="1461941" y="1362069"/>
              <a:ext cx="9864214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>
              <a:off x="1461941" y="1362069"/>
              <a:ext cx="0" cy="2625262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>
              <a:off x="11337345" y="1362069"/>
              <a:ext cx="0" cy="658219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11149608" y="2020288"/>
              <a:ext cx="176547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多周期</a:t>
            </a:r>
            <a:r>
              <a:rPr lang="en-US" altLang="zh-CN" dirty="0"/>
              <a:t>MIPS CPU</a:t>
            </a:r>
            <a:r>
              <a:rPr lang="zh-CN" altLang="en-US" dirty="0"/>
              <a:t>数据</a:t>
            </a:r>
            <a:r>
              <a:rPr lang="zh-CN" altLang="en-US" dirty="0" smtClean="0"/>
              <a:t>通路参考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5226090" y="2202957"/>
            <a:ext cx="3987102" cy="1464868"/>
            <a:chOff x="5526640" y="1825630"/>
            <a:chExt cx="5210856" cy="1142068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0737496" y="1825630"/>
              <a:ext cx="0" cy="1142068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B6E23A5-33C9-4766-95A3-016BEB7C5B54}"/>
              </a:ext>
            </a:extLst>
          </p:cNvPr>
          <p:cNvCxnSpPr>
            <a:cxnSpLocks/>
          </p:cNvCxnSpPr>
          <p:nvPr/>
        </p:nvCxnSpPr>
        <p:spPr>
          <a:xfrm>
            <a:off x="6581773" y="3985172"/>
            <a:ext cx="29191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62829F6-D1A1-44AB-987A-5BE7135AE23A}"/>
              </a:ext>
            </a:extLst>
          </p:cNvPr>
          <p:cNvCxnSpPr>
            <a:cxnSpLocks/>
          </p:cNvCxnSpPr>
          <p:nvPr/>
        </p:nvCxnSpPr>
        <p:spPr>
          <a:xfrm>
            <a:off x="6581773" y="3762306"/>
            <a:ext cx="291910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BF01800-93F4-43C6-A138-AA722EFCE697}"/>
              </a:ext>
            </a:extLst>
          </p:cNvPr>
          <p:cNvCxnSpPr/>
          <p:nvPr/>
        </p:nvCxnSpPr>
        <p:spPr>
          <a:xfrm>
            <a:off x="5207709" y="4790789"/>
            <a:ext cx="16279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304B9E1E-93B4-4FB1-A98A-27A479E97581}"/>
              </a:ext>
            </a:extLst>
          </p:cNvPr>
          <p:cNvSpPr/>
          <p:nvPr/>
        </p:nvSpPr>
        <p:spPr>
          <a:xfrm>
            <a:off x="5323273" y="3541098"/>
            <a:ext cx="1258500" cy="1473205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grpSp>
        <p:nvGrpSpPr>
          <p:cNvPr id="15" name="组合 14"/>
          <p:cNvGrpSpPr/>
          <p:nvPr/>
        </p:nvGrpSpPr>
        <p:grpSpPr>
          <a:xfrm>
            <a:off x="8989186" y="3528056"/>
            <a:ext cx="420145" cy="877029"/>
            <a:chOff x="9501522" y="3862856"/>
            <a:chExt cx="443122" cy="924992"/>
          </a:xfrm>
        </p:grpSpPr>
        <p:sp>
          <p:nvSpPr>
            <p:cNvPr id="16" name="任意多边形: 形状 259">
              <a:extLst>
                <a:ext uri="{FF2B5EF4-FFF2-40B4-BE49-F238E27FC236}">
                  <a16:creationId xmlns:a16="http://schemas.microsoft.com/office/drawing/2014/main" id="{517C2A19-B161-4D38-A56B-E072C83A3533}"/>
                </a:ext>
              </a:extLst>
            </p:cNvPr>
            <p:cNvSpPr/>
            <p:nvPr/>
          </p:nvSpPr>
          <p:spPr>
            <a:xfrm>
              <a:off x="9501522" y="3862856"/>
              <a:ext cx="443122" cy="924992"/>
            </a:xfrm>
            <a:custGeom>
              <a:avLst/>
              <a:gdLst>
                <a:gd name="connsiteX0" fmla="*/ 0 w 567834"/>
                <a:gd name="connsiteY0" fmla="*/ 0 h 877078"/>
                <a:gd name="connsiteX1" fmla="*/ 567834 w 567834"/>
                <a:gd name="connsiteY1" fmla="*/ 293248 h 877078"/>
                <a:gd name="connsiteX2" fmla="*/ 567834 w 567834"/>
                <a:gd name="connsiteY2" fmla="*/ 639814 h 877078"/>
                <a:gd name="connsiteX3" fmla="*/ 5332 w 567834"/>
                <a:gd name="connsiteY3" fmla="*/ 877078 h 877078"/>
                <a:gd name="connsiteX4" fmla="*/ 5332 w 567834"/>
                <a:gd name="connsiteY4" fmla="*/ 525180 h 877078"/>
                <a:gd name="connsiteX5" fmla="*/ 66647 w 567834"/>
                <a:gd name="connsiteY5" fmla="*/ 445204 h 877078"/>
                <a:gd name="connsiteX6" fmla="*/ 0 w 567834"/>
                <a:gd name="connsiteY6" fmla="*/ 338568 h 877078"/>
                <a:gd name="connsiteX7" fmla="*/ 0 w 567834"/>
                <a:gd name="connsiteY7" fmla="*/ 0 h 87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834" h="877078">
                  <a:moveTo>
                    <a:pt x="0" y="0"/>
                  </a:moveTo>
                  <a:lnTo>
                    <a:pt x="567834" y="293248"/>
                  </a:lnTo>
                  <a:lnTo>
                    <a:pt x="567834" y="639814"/>
                  </a:lnTo>
                  <a:lnTo>
                    <a:pt x="5332" y="877078"/>
                  </a:lnTo>
                  <a:lnTo>
                    <a:pt x="5332" y="525180"/>
                  </a:lnTo>
                  <a:lnTo>
                    <a:pt x="66647" y="445204"/>
                  </a:lnTo>
                  <a:lnTo>
                    <a:pt x="0" y="338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CC2A995-577C-40A0-8434-D1F4DDE7EA3D}"/>
                </a:ext>
              </a:extLst>
            </p:cNvPr>
            <p:cNvSpPr/>
            <p:nvPr/>
          </p:nvSpPr>
          <p:spPr>
            <a:xfrm rot="16200000">
              <a:off x="9410367" y="4144538"/>
              <a:ext cx="580238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lang="zh-CN" altLang="en-US" sz="1399" b="1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A52B4083-95DC-41CD-AC89-64757DCDD9FA}"/>
              </a:ext>
            </a:extLst>
          </p:cNvPr>
          <p:cNvSpPr/>
          <p:nvPr/>
        </p:nvSpPr>
        <p:spPr>
          <a:xfrm>
            <a:off x="1248067" y="3655476"/>
            <a:ext cx="236207" cy="4343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DCFF249-9CD4-4226-9F88-989FC9E79DDD}"/>
              </a:ext>
            </a:extLst>
          </p:cNvPr>
          <p:cNvSpPr/>
          <p:nvPr/>
        </p:nvSpPr>
        <p:spPr>
          <a:xfrm>
            <a:off x="1189259" y="3616829"/>
            <a:ext cx="3738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0ECF328-CB27-45C4-ABDF-08EFAFD47D98}"/>
              </a:ext>
            </a:extLst>
          </p:cNvPr>
          <p:cNvSpPr/>
          <p:nvPr/>
        </p:nvSpPr>
        <p:spPr>
          <a:xfrm>
            <a:off x="4653530" y="1159197"/>
            <a:ext cx="4523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endParaRPr lang="zh-CN" altLang="en-US" sz="1100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261B38E-10EC-4F6C-A0FE-77254FAE0C08}"/>
              </a:ext>
            </a:extLst>
          </p:cNvPr>
          <p:cNvSpPr/>
          <p:nvPr/>
        </p:nvSpPr>
        <p:spPr>
          <a:xfrm>
            <a:off x="4166788" y="2399684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31:26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3471FC0-33F6-4386-87EC-60803BC0EA5B}"/>
              </a:ext>
            </a:extLst>
          </p:cNvPr>
          <p:cNvSpPr/>
          <p:nvPr/>
        </p:nvSpPr>
        <p:spPr>
          <a:xfrm>
            <a:off x="4221261" y="2607785"/>
            <a:ext cx="3642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5:0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任意多边形: 形状 47">
            <a:extLst>
              <a:ext uri="{FF2B5EF4-FFF2-40B4-BE49-F238E27FC236}">
                <a16:creationId xmlns:a16="http://schemas.microsoft.com/office/drawing/2014/main" id="{2CF7B74C-5B3E-4235-B96A-644A24B64C95}"/>
              </a:ext>
            </a:extLst>
          </p:cNvPr>
          <p:cNvSpPr/>
          <p:nvPr/>
        </p:nvSpPr>
        <p:spPr>
          <a:xfrm>
            <a:off x="5214059" y="2836371"/>
            <a:ext cx="730210" cy="714336"/>
          </a:xfrm>
          <a:custGeom>
            <a:avLst/>
            <a:gdLst>
              <a:gd name="connsiteX0" fmla="*/ 0 w 730250"/>
              <a:gd name="connsiteY0" fmla="*/ 0 h 730250"/>
              <a:gd name="connsiteX1" fmla="*/ 730250 w 730250"/>
              <a:gd name="connsiteY1" fmla="*/ 0 h 730250"/>
              <a:gd name="connsiteX2" fmla="*/ 730250 w 730250"/>
              <a:gd name="connsiteY2" fmla="*/ 730250 h 730250"/>
              <a:gd name="connsiteX0" fmla="*/ 0 w 730250"/>
              <a:gd name="connsiteY0" fmla="*/ 0 h 714375"/>
              <a:gd name="connsiteX1" fmla="*/ 730250 w 730250"/>
              <a:gd name="connsiteY1" fmla="*/ 0 h 714375"/>
              <a:gd name="connsiteX2" fmla="*/ 730250 w 730250"/>
              <a:gd name="connsiteY2" fmla="*/ 714375 h 71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0" h="714375">
                <a:moveTo>
                  <a:pt x="0" y="0"/>
                </a:moveTo>
                <a:lnTo>
                  <a:pt x="730250" y="0"/>
                </a:lnTo>
                <a:lnTo>
                  <a:pt x="730250" y="714375"/>
                </a:lnTo>
              </a:path>
            </a:pathLst>
          </a:cu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4" name="任意多边形: 形状 49">
            <a:extLst>
              <a:ext uri="{FF2B5EF4-FFF2-40B4-BE49-F238E27FC236}">
                <a16:creationId xmlns:a16="http://schemas.microsoft.com/office/drawing/2014/main" id="{3DE399E1-A24A-4328-BA52-FE5DBFE5E3E4}"/>
              </a:ext>
            </a:extLst>
          </p:cNvPr>
          <p:cNvSpPr/>
          <p:nvPr/>
        </p:nvSpPr>
        <p:spPr>
          <a:xfrm flipH="1">
            <a:off x="4634989" y="3052260"/>
            <a:ext cx="45717" cy="1144460"/>
          </a:xfrm>
          <a:custGeom>
            <a:avLst/>
            <a:gdLst>
              <a:gd name="connsiteX0" fmla="*/ 0 w 0"/>
              <a:gd name="connsiteY0" fmla="*/ 0 h 1187450"/>
              <a:gd name="connsiteX1" fmla="*/ 0 w 0"/>
              <a:gd name="connsiteY1" fmla="*/ 1187450 h 118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187450">
                <a:moveTo>
                  <a:pt x="0" y="0"/>
                </a:moveTo>
                <a:lnTo>
                  <a:pt x="0" y="1187450"/>
                </a:lnTo>
              </a:path>
            </a:pathLst>
          </a:cu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5" name="任意多边形: 形状 50">
            <a:extLst>
              <a:ext uri="{FF2B5EF4-FFF2-40B4-BE49-F238E27FC236}">
                <a16:creationId xmlns:a16="http://schemas.microsoft.com/office/drawing/2014/main" id="{BC616C26-5524-4BA7-AC04-A6CB9DC1DA96}"/>
              </a:ext>
            </a:extLst>
          </p:cNvPr>
          <p:cNvSpPr/>
          <p:nvPr/>
        </p:nvSpPr>
        <p:spPr>
          <a:xfrm>
            <a:off x="5104301" y="3042700"/>
            <a:ext cx="0" cy="1581064"/>
          </a:xfrm>
          <a:custGeom>
            <a:avLst/>
            <a:gdLst>
              <a:gd name="connsiteX0" fmla="*/ 0 w 0"/>
              <a:gd name="connsiteY0" fmla="*/ 0 h 1581150"/>
              <a:gd name="connsiteX1" fmla="*/ 0 w 0"/>
              <a:gd name="connsiteY1" fmla="*/ 158115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81150">
                <a:moveTo>
                  <a:pt x="0" y="0"/>
                </a:moveTo>
                <a:lnTo>
                  <a:pt x="0" y="1581150"/>
                </a:lnTo>
              </a:path>
            </a:pathLst>
          </a:cu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495C64B-C0D8-4BFB-8AB8-F2FAA8A26B54}"/>
              </a:ext>
            </a:extLst>
          </p:cNvPr>
          <p:cNvCxnSpPr>
            <a:cxnSpLocks/>
          </p:cNvCxnSpPr>
          <p:nvPr/>
        </p:nvCxnSpPr>
        <p:spPr>
          <a:xfrm flipH="1">
            <a:off x="10101846" y="1838445"/>
            <a:ext cx="202696" cy="0"/>
          </a:xfrm>
          <a:prstGeom prst="line">
            <a:avLst/>
          </a:pr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C10E53C-3448-404B-97DF-4C12223453FB}"/>
              </a:ext>
            </a:extLst>
          </p:cNvPr>
          <p:cNvCxnSpPr>
            <a:cxnSpLocks/>
          </p:cNvCxnSpPr>
          <p:nvPr/>
        </p:nvCxnSpPr>
        <p:spPr>
          <a:xfrm flipH="1">
            <a:off x="9713229" y="1893209"/>
            <a:ext cx="1439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C6ACF01-D7A6-47F4-8DFC-A7A7883D7BAF}"/>
              </a:ext>
            </a:extLst>
          </p:cNvPr>
          <p:cNvCxnSpPr>
            <a:cxnSpLocks/>
          </p:cNvCxnSpPr>
          <p:nvPr/>
        </p:nvCxnSpPr>
        <p:spPr>
          <a:xfrm flipV="1">
            <a:off x="1491659" y="3878182"/>
            <a:ext cx="401535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0CC0EA5-7FCC-4AF8-BD79-3CCF2CCD064B}"/>
              </a:ext>
            </a:extLst>
          </p:cNvPr>
          <p:cNvCxnSpPr/>
          <p:nvPr/>
        </p:nvCxnSpPr>
        <p:spPr>
          <a:xfrm>
            <a:off x="2087491" y="3990255"/>
            <a:ext cx="30986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流程图: 手动操作 29">
            <a:extLst>
              <a:ext uri="{FF2B5EF4-FFF2-40B4-BE49-F238E27FC236}">
                <a16:creationId xmlns:a16="http://schemas.microsoft.com/office/drawing/2014/main" id="{421E2A65-9774-4758-862A-0EB91BE2D3CF}"/>
              </a:ext>
            </a:extLst>
          </p:cNvPr>
          <p:cNvSpPr/>
          <p:nvPr/>
        </p:nvSpPr>
        <p:spPr>
          <a:xfrm rot="16200000">
            <a:off x="1750679" y="3875829"/>
            <a:ext cx="466170" cy="197936"/>
          </a:xfrm>
          <a:prstGeom prst="flowChartManualOperation">
            <a:avLst/>
          </a:prstGeom>
          <a:solidFill>
            <a:srgbClr val="FFFFFF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FB95C3B-4E60-4EBA-9387-A4B31D4CCCD0}"/>
              </a:ext>
            </a:extLst>
          </p:cNvPr>
          <p:cNvSpPr/>
          <p:nvPr/>
        </p:nvSpPr>
        <p:spPr>
          <a:xfrm>
            <a:off x="1848402" y="3709537"/>
            <a:ext cx="274434" cy="5229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altLang="zh-CN" sz="1399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99" dirty="0">
              <a:solidFill>
                <a:srgbClr val="00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6DE6396D-8011-4633-958C-931FB398CC3E}"/>
              </a:ext>
            </a:extLst>
          </p:cNvPr>
          <p:cNvCxnSpPr/>
          <p:nvPr/>
        </p:nvCxnSpPr>
        <p:spPr>
          <a:xfrm>
            <a:off x="2092060" y="3981494"/>
            <a:ext cx="305294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D0F86AD9-E2D0-424D-AAA4-D391BD7418C2}"/>
              </a:ext>
            </a:extLst>
          </p:cNvPr>
          <p:cNvSpPr/>
          <p:nvPr/>
        </p:nvSpPr>
        <p:spPr>
          <a:xfrm>
            <a:off x="1929886" y="4077470"/>
            <a:ext cx="553357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CE0E1BE-1795-4BA9-8787-535DDAAE3432}"/>
              </a:ext>
            </a:extLst>
          </p:cNvPr>
          <p:cNvSpPr/>
          <p:nvPr/>
        </p:nvSpPr>
        <p:spPr>
          <a:xfrm>
            <a:off x="3644626" y="3655477"/>
            <a:ext cx="205903" cy="40875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3FCE65F-C9B4-4278-BCEA-E9F614497CB8}"/>
              </a:ext>
            </a:extLst>
          </p:cNvPr>
          <p:cNvSpPr/>
          <p:nvPr/>
        </p:nvSpPr>
        <p:spPr>
          <a:xfrm>
            <a:off x="3644626" y="4702786"/>
            <a:ext cx="205903" cy="40875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78B39F1-CE9F-4C72-97A2-F11C47572C03}"/>
              </a:ext>
            </a:extLst>
          </p:cNvPr>
          <p:cNvSpPr/>
          <p:nvPr/>
        </p:nvSpPr>
        <p:spPr>
          <a:xfrm>
            <a:off x="3808425" y="3620093"/>
            <a:ext cx="51328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E467819-006C-4C39-BFB9-7D712D1EC7B0}"/>
              </a:ext>
            </a:extLst>
          </p:cNvPr>
          <p:cNvSpPr/>
          <p:nvPr/>
        </p:nvSpPr>
        <p:spPr>
          <a:xfrm>
            <a:off x="3809449" y="4656026"/>
            <a:ext cx="524503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77FE63C-777D-4639-AC67-C3C1CA929C8F}"/>
              </a:ext>
            </a:extLst>
          </p:cNvPr>
          <p:cNvSpPr/>
          <p:nvPr/>
        </p:nvSpPr>
        <p:spPr>
          <a:xfrm>
            <a:off x="4232593" y="5548884"/>
            <a:ext cx="4347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15:0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6822250-0977-43B1-8831-FAD141AC7067}"/>
              </a:ext>
            </a:extLst>
          </p:cNvPr>
          <p:cNvSpPr/>
          <p:nvPr/>
        </p:nvSpPr>
        <p:spPr>
          <a:xfrm>
            <a:off x="4184362" y="4314001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15:11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A96E4C7-3E3B-4512-B3E0-639B64CB907B}"/>
              </a:ext>
            </a:extLst>
          </p:cNvPr>
          <p:cNvSpPr/>
          <p:nvPr/>
        </p:nvSpPr>
        <p:spPr>
          <a:xfrm>
            <a:off x="4230272" y="3763271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20:16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9B4DC4B-516F-4CAD-BA37-5C3F0A1092F4}"/>
              </a:ext>
            </a:extLst>
          </p:cNvPr>
          <p:cNvSpPr/>
          <p:nvPr/>
        </p:nvSpPr>
        <p:spPr>
          <a:xfrm>
            <a:off x="4231311" y="3545401"/>
            <a:ext cx="505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25:21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A3149F86-E813-4D15-9800-0D075D883A03}"/>
              </a:ext>
            </a:extLst>
          </p:cNvPr>
          <p:cNvCxnSpPr/>
          <p:nvPr/>
        </p:nvCxnSpPr>
        <p:spPr>
          <a:xfrm>
            <a:off x="4274311" y="3763420"/>
            <a:ext cx="103880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DBF01800-93F4-43C6-A138-AA722EFCE697}"/>
              </a:ext>
            </a:extLst>
          </p:cNvPr>
          <p:cNvCxnSpPr/>
          <p:nvPr/>
        </p:nvCxnSpPr>
        <p:spPr>
          <a:xfrm>
            <a:off x="4274311" y="3969232"/>
            <a:ext cx="1038803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D54049D7-70BA-4319-BA5D-402C7076E843}"/>
              </a:ext>
            </a:extLst>
          </p:cNvPr>
          <p:cNvCxnSpPr>
            <a:endCxn id="34" idx="1"/>
          </p:cNvCxnSpPr>
          <p:nvPr/>
        </p:nvCxnSpPr>
        <p:spPr>
          <a:xfrm>
            <a:off x="3243110" y="3859852"/>
            <a:ext cx="40151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B53F0D7A-7A9C-408F-A53A-4A2811BD8B0F}"/>
              </a:ext>
            </a:extLst>
          </p:cNvPr>
          <p:cNvCxnSpPr/>
          <p:nvPr/>
        </p:nvCxnSpPr>
        <p:spPr>
          <a:xfrm>
            <a:off x="4262398" y="2823846"/>
            <a:ext cx="33918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A3D4EF30-2610-409C-99B1-6A6CA5AB496F}"/>
              </a:ext>
            </a:extLst>
          </p:cNvPr>
          <p:cNvCxnSpPr>
            <a:cxnSpLocks/>
          </p:cNvCxnSpPr>
          <p:nvPr/>
        </p:nvCxnSpPr>
        <p:spPr>
          <a:xfrm>
            <a:off x="3852613" y="3876417"/>
            <a:ext cx="41813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B24B3CF-6FA0-4E32-B8FC-F42F713B74C4}"/>
              </a:ext>
            </a:extLst>
          </p:cNvPr>
          <p:cNvCxnSpPr>
            <a:cxnSpLocks/>
          </p:cNvCxnSpPr>
          <p:nvPr/>
        </p:nvCxnSpPr>
        <p:spPr>
          <a:xfrm>
            <a:off x="3847785" y="4907159"/>
            <a:ext cx="116681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流程图: 手动输入 146">
            <a:extLst>
              <a:ext uri="{FF2B5EF4-FFF2-40B4-BE49-F238E27FC236}">
                <a16:creationId xmlns:a16="http://schemas.microsoft.com/office/drawing/2014/main" id="{89816BD5-3773-40A1-AC0B-9BBEAEA42E38}"/>
              </a:ext>
            </a:extLst>
          </p:cNvPr>
          <p:cNvSpPr/>
          <p:nvPr/>
        </p:nvSpPr>
        <p:spPr>
          <a:xfrm>
            <a:off x="5370502" y="5551106"/>
            <a:ext cx="1149783" cy="34337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9483 h 17483"/>
              <a:gd name="connsiteX1" fmla="*/ 10000 w 10000"/>
              <a:gd name="connsiteY1" fmla="*/ 0 h 17483"/>
              <a:gd name="connsiteX2" fmla="*/ 10000 w 10000"/>
              <a:gd name="connsiteY2" fmla="*/ 17483 h 17483"/>
              <a:gd name="connsiteX3" fmla="*/ 0 w 10000"/>
              <a:gd name="connsiteY3" fmla="*/ 17483 h 17483"/>
              <a:gd name="connsiteX4" fmla="*/ 0 w 10000"/>
              <a:gd name="connsiteY4" fmla="*/ 9483 h 17483"/>
              <a:gd name="connsiteX0" fmla="*/ 0 w 10000"/>
              <a:gd name="connsiteY0" fmla="*/ 5355 h 13355"/>
              <a:gd name="connsiteX1" fmla="*/ 10000 w 10000"/>
              <a:gd name="connsiteY1" fmla="*/ 0 h 13355"/>
              <a:gd name="connsiteX2" fmla="*/ 10000 w 10000"/>
              <a:gd name="connsiteY2" fmla="*/ 13355 h 13355"/>
              <a:gd name="connsiteX3" fmla="*/ 0 w 10000"/>
              <a:gd name="connsiteY3" fmla="*/ 13355 h 13355"/>
              <a:gd name="connsiteX4" fmla="*/ 0 w 10000"/>
              <a:gd name="connsiteY4" fmla="*/ 5355 h 1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3355">
                <a:moveTo>
                  <a:pt x="0" y="5355"/>
                </a:moveTo>
                <a:lnTo>
                  <a:pt x="10000" y="0"/>
                </a:lnTo>
                <a:lnTo>
                  <a:pt x="10000" y="13355"/>
                </a:lnTo>
                <a:lnTo>
                  <a:pt x="0" y="13355"/>
                </a:lnTo>
                <a:lnTo>
                  <a:pt x="0" y="5355"/>
                </a:lnTo>
                <a:close/>
              </a:path>
            </a:pathLst>
          </a:custGeom>
          <a:solidFill>
            <a:srgbClr val="ED7D3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5577225-703E-4A52-B10B-A0D411097D83}"/>
              </a:ext>
            </a:extLst>
          </p:cNvPr>
          <p:cNvSpPr/>
          <p:nvPr/>
        </p:nvSpPr>
        <p:spPr>
          <a:xfrm>
            <a:off x="5484704" y="5605936"/>
            <a:ext cx="106631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Extend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57A17D7-1E0F-4CA5-BFA9-CE44FB6EB11B}"/>
              </a:ext>
            </a:extLst>
          </p:cNvPr>
          <p:cNvSpPr/>
          <p:nvPr/>
        </p:nvSpPr>
        <p:spPr>
          <a:xfrm>
            <a:off x="5315706" y="3598450"/>
            <a:ext cx="48442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R1#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39F4768-832D-438E-820E-200E79CC6136}"/>
              </a:ext>
            </a:extLst>
          </p:cNvPr>
          <p:cNvSpPr/>
          <p:nvPr/>
        </p:nvSpPr>
        <p:spPr>
          <a:xfrm>
            <a:off x="5315706" y="3804243"/>
            <a:ext cx="48442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R2#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FBE9FB6-BAAC-4327-9F6C-29EA31E709E3}"/>
              </a:ext>
            </a:extLst>
          </p:cNvPr>
          <p:cNvSpPr/>
          <p:nvPr/>
        </p:nvSpPr>
        <p:spPr>
          <a:xfrm>
            <a:off x="5315706" y="4215699"/>
            <a:ext cx="44435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W#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CD293E1-7CDC-41F5-9A87-BBEC667FE66F}"/>
              </a:ext>
            </a:extLst>
          </p:cNvPr>
          <p:cNvSpPr/>
          <p:nvPr/>
        </p:nvSpPr>
        <p:spPr>
          <a:xfrm>
            <a:off x="5315708" y="4642845"/>
            <a:ext cx="48442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F77D2C1-E90C-4CED-B175-B7968D066EAF}"/>
              </a:ext>
            </a:extLst>
          </p:cNvPr>
          <p:cNvSpPr/>
          <p:nvPr/>
        </p:nvSpPr>
        <p:spPr>
          <a:xfrm>
            <a:off x="5694485" y="3507945"/>
            <a:ext cx="46358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3682128-2880-4E0E-8DBE-67E8C1054532}"/>
              </a:ext>
            </a:extLst>
          </p:cNvPr>
          <p:cNvSpPr/>
          <p:nvPr/>
        </p:nvSpPr>
        <p:spPr>
          <a:xfrm>
            <a:off x="6238647" y="3592031"/>
            <a:ext cx="39466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BAAEEA2-76B0-4F15-BC73-CD22D72EA6F4}"/>
              </a:ext>
            </a:extLst>
          </p:cNvPr>
          <p:cNvSpPr/>
          <p:nvPr/>
        </p:nvSpPr>
        <p:spPr>
          <a:xfrm>
            <a:off x="6235273" y="3831625"/>
            <a:ext cx="39466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D45E3BC6-02B6-4788-9865-CC2F8FF0DEB9}"/>
              </a:ext>
            </a:extLst>
          </p:cNvPr>
          <p:cNvSpPr/>
          <p:nvPr/>
        </p:nvSpPr>
        <p:spPr>
          <a:xfrm>
            <a:off x="5653106" y="4245253"/>
            <a:ext cx="918841" cy="5229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399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Register</a:t>
            </a:r>
          </a:p>
          <a:p>
            <a:pPr algn="ctr"/>
            <a:r>
              <a:rPr lang="en-US" altLang="zh-CN" sz="1399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File</a:t>
            </a:r>
            <a:endParaRPr lang="zh-CN" altLang="en-US" sz="1399" b="1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C3FC130-CAE6-4521-8ACD-C3C0B5A4BDBE}"/>
              </a:ext>
            </a:extLst>
          </p:cNvPr>
          <p:cNvSpPr/>
          <p:nvPr/>
        </p:nvSpPr>
        <p:spPr>
          <a:xfrm>
            <a:off x="6847475" y="3548025"/>
            <a:ext cx="205903" cy="635862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AD0E837-580D-4769-B69E-2925EA8A1F6B}"/>
              </a:ext>
            </a:extLst>
          </p:cNvPr>
          <p:cNvSpPr/>
          <p:nvPr/>
        </p:nvSpPr>
        <p:spPr>
          <a:xfrm>
            <a:off x="6987449" y="3513434"/>
            <a:ext cx="31931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</a:t>
            </a:r>
            <a:endParaRPr lang="zh-CN" altLang="en-US" sz="1399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EE2E3393-4927-44E7-9AA3-3462BC50FF5A}"/>
              </a:ext>
            </a:extLst>
          </p:cNvPr>
          <p:cNvSpPr/>
          <p:nvPr/>
        </p:nvSpPr>
        <p:spPr>
          <a:xfrm>
            <a:off x="6998432" y="3946882"/>
            <a:ext cx="308098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</a:t>
            </a:r>
            <a:endParaRPr lang="zh-CN" altLang="en-US" sz="1399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DD8E27CA-CBC9-4DDE-A9E1-BA815DE6C6C0}"/>
              </a:ext>
            </a:extLst>
          </p:cNvPr>
          <p:cNvSpPr/>
          <p:nvPr/>
        </p:nvSpPr>
        <p:spPr>
          <a:xfrm>
            <a:off x="6520286" y="5482302"/>
            <a:ext cx="851515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SignImm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D8AF30C5-0F90-46F7-AF4E-7209DDE28BCB}"/>
              </a:ext>
            </a:extLst>
          </p:cNvPr>
          <p:cNvCxnSpPr>
            <a:cxnSpLocks/>
          </p:cNvCxnSpPr>
          <p:nvPr/>
        </p:nvCxnSpPr>
        <p:spPr>
          <a:xfrm>
            <a:off x="7053377" y="3770551"/>
            <a:ext cx="76840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ACFA0740-3E39-4D9E-AD12-8B3C9FEAB3F3}"/>
              </a:ext>
            </a:extLst>
          </p:cNvPr>
          <p:cNvCxnSpPr>
            <a:cxnSpLocks/>
          </p:cNvCxnSpPr>
          <p:nvPr/>
        </p:nvCxnSpPr>
        <p:spPr>
          <a:xfrm>
            <a:off x="7053377" y="3981178"/>
            <a:ext cx="1084205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530AC830-8A9A-46D9-A61E-21F17C488C69}"/>
              </a:ext>
            </a:extLst>
          </p:cNvPr>
          <p:cNvCxnSpPr>
            <a:cxnSpLocks/>
          </p:cNvCxnSpPr>
          <p:nvPr/>
        </p:nvCxnSpPr>
        <p:spPr>
          <a:xfrm>
            <a:off x="7920740" y="4184878"/>
            <a:ext cx="21731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4A7D160C-C8CC-4533-946E-94220C1F8639}"/>
              </a:ext>
            </a:extLst>
          </p:cNvPr>
          <p:cNvSpPr/>
          <p:nvPr/>
        </p:nvSpPr>
        <p:spPr>
          <a:xfrm>
            <a:off x="7655879" y="4025037"/>
            <a:ext cx="274434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1E108863-24C7-4B8E-B4DD-C50FE839F338}"/>
              </a:ext>
            </a:extLst>
          </p:cNvPr>
          <p:cNvCxnSpPr>
            <a:cxnSpLocks/>
          </p:cNvCxnSpPr>
          <p:nvPr/>
        </p:nvCxnSpPr>
        <p:spPr>
          <a:xfrm>
            <a:off x="8552648" y="4290136"/>
            <a:ext cx="436538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平行四边形 66">
            <a:extLst>
              <a:ext uri="{FF2B5EF4-FFF2-40B4-BE49-F238E27FC236}">
                <a16:creationId xmlns:a16="http://schemas.microsoft.com/office/drawing/2014/main" id="{430CDC1B-474B-467C-8CDF-C30222B4C66B}"/>
              </a:ext>
            </a:extLst>
          </p:cNvPr>
          <p:cNvSpPr/>
          <p:nvPr/>
        </p:nvSpPr>
        <p:spPr>
          <a:xfrm rot="4500000">
            <a:off x="7698892" y="4983025"/>
            <a:ext cx="472862" cy="389383"/>
          </a:xfrm>
          <a:prstGeom prst="parallelogram">
            <a:avLst/>
          </a:prstGeom>
          <a:solidFill>
            <a:srgbClr val="ED7D3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D137F073-E96C-445E-97FC-B8B0EE5D5F4B}"/>
              </a:ext>
            </a:extLst>
          </p:cNvPr>
          <p:cNvSpPr/>
          <p:nvPr/>
        </p:nvSpPr>
        <p:spPr>
          <a:xfrm>
            <a:off x="7701108" y="5020619"/>
            <a:ext cx="47641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&lt;&lt;2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任意多边形: 形状 192">
            <a:extLst>
              <a:ext uri="{FF2B5EF4-FFF2-40B4-BE49-F238E27FC236}">
                <a16:creationId xmlns:a16="http://schemas.microsoft.com/office/drawing/2014/main" id="{21C3C884-C54B-44A0-B9C9-71C79A354F8B}"/>
              </a:ext>
            </a:extLst>
          </p:cNvPr>
          <p:cNvSpPr/>
          <p:nvPr/>
        </p:nvSpPr>
        <p:spPr>
          <a:xfrm flipV="1">
            <a:off x="8019716" y="3589782"/>
            <a:ext cx="969470" cy="47828"/>
          </a:xfrm>
          <a:custGeom>
            <a:avLst/>
            <a:gdLst>
              <a:gd name="connsiteX0" fmla="*/ 0 w 901700"/>
              <a:gd name="connsiteY0" fmla="*/ 0 h 107950"/>
              <a:gd name="connsiteX1" fmla="*/ 831850 w 901700"/>
              <a:gd name="connsiteY1" fmla="*/ 0 h 107950"/>
              <a:gd name="connsiteX2" fmla="*/ 831850 w 901700"/>
              <a:gd name="connsiteY2" fmla="*/ 107950 h 107950"/>
              <a:gd name="connsiteX3" fmla="*/ 901700 w 901700"/>
              <a:gd name="connsiteY3" fmla="*/ 107950 h 107950"/>
              <a:gd name="connsiteX0" fmla="*/ 0 w 914400"/>
              <a:gd name="connsiteY0" fmla="*/ 0 h 107950"/>
              <a:gd name="connsiteX1" fmla="*/ 831850 w 914400"/>
              <a:gd name="connsiteY1" fmla="*/ 0 h 107950"/>
              <a:gd name="connsiteX2" fmla="*/ 831850 w 914400"/>
              <a:gd name="connsiteY2" fmla="*/ 107950 h 107950"/>
              <a:gd name="connsiteX3" fmla="*/ 914400 w 914400"/>
              <a:gd name="connsiteY3" fmla="*/ 104775 h 107950"/>
              <a:gd name="connsiteX0" fmla="*/ 0 w 839397"/>
              <a:gd name="connsiteY0" fmla="*/ 0 h 107950"/>
              <a:gd name="connsiteX1" fmla="*/ 831850 w 839397"/>
              <a:gd name="connsiteY1" fmla="*/ 0 h 107950"/>
              <a:gd name="connsiteX2" fmla="*/ 831850 w 839397"/>
              <a:gd name="connsiteY2" fmla="*/ 107950 h 107950"/>
              <a:gd name="connsiteX3" fmla="*/ 838200 w 839397"/>
              <a:gd name="connsiteY3" fmla="*/ 97155 h 107950"/>
              <a:gd name="connsiteX0" fmla="*/ 0 w 839397"/>
              <a:gd name="connsiteY0" fmla="*/ 0 h 107950"/>
              <a:gd name="connsiteX1" fmla="*/ 831850 w 839397"/>
              <a:gd name="connsiteY1" fmla="*/ 0 h 107950"/>
              <a:gd name="connsiteX2" fmla="*/ 831850 w 839397"/>
              <a:gd name="connsiteY2" fmla="*/ 107950 h 107950"/>
              <a:gd name="connsiteX3" fmla="*/ 838200 w 839397"/>
              <a:gd name="connsiteY3" fmla="*/ 20955 h 107950"/>
              <a:gd name="connsiteX0" fmla="*/ 0 w 831850"/>
              <a:gd name="connsiteY0" fmla="*/ 0 h 107950"/>
              <a:gd name="connsiteX1" fmla="*/ 831850 w 831850"/>
              <a:gd name="connsiteY1" fmla="*/ 0 h 107950"/>
              <a:gd name="connsiteX2" fmla="*/ 831850 w 831850"/>
              <a:gd name="connsiteY2" fmla="*/ 107950 h 107950"/>
              <a:gd name="connsiteX0" fmla="*/ 0 w 831850"/>
              <a:gd name="connsiteY0" fmla="*/ 0 h 69850"/>
              <a:gd name="connsiteX1" fmla="*/ 831850 w 831850"/>
              <a:gd name="connsiteY1" fmla="*/ 0 h 69850"/>
              <a:gd name="connsiteX2" fmla="*/ 831850 w 831850"/>
              <a:gd name="connsiteY2" fmla="*/ 69850 h 69850"/>
              <a:gd name="connsiteX0" fmla="*/ 0 w 831850"/>
              <a:gd name="connsiteY0" fmla="*/ 0 h 0"/>
              <a:gd name="connsiteX1" fmla="*/ 831850 w 8318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1850">
                <a:moveTo>
                  <a:pt x="0" y="0"/>
                </a:moveTo>
                <a:lnTo>
                  <a:pt x="831850" y="0"/>
                </a:lnTo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6A6B51FF-E4AC-4A3F-92F8-617EF9663B1A}"/>
              </a:ext>
            </a:extLst>
          </p:cNvPr>
          <p:cNvSpPr/>
          <p:nvPr/>
        </p:nvSpPr>
        <p:spPr>
          <a:xfrm>
            <a:off x="8506985" y="3372107"/>
            <a:ext cx="553357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SrcA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6C5F887-7931-48EC-B3E8-B545906C6D83}"/>
              </a:ext>
            </a:extLst>
          </p:cNvPr>
          <p:cNvSpPr/>
          <p:nvPr/>
        </p:nvSpPr>
        <p:spPr>
          <a:xfrm>
            <a:off x="8532363" y="4271250"/>
            <a:ext cx="543739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SrcB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D22F2AA3-CB31-4D4D-84B5-C6A8AE43A0A5}"/>
              </a:ext>
            </a:extLst>
          </p:cNvPr>
          <p:cNvSpPr/>
          <p:nvPr/>
        </p:nvSpPr>
        <p:spPr>
          <a:xfrm>
            <a:off x="9171428" y="3464794"/>
            <a:ext cx="60305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</a:t>
            </a:r>
            <a:endParaRPr lang="zh-CN" altLang="en-US" sz="1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71AA9EE-B6F5-41B5-91DC-DF9870BA3650}"/>
              </a:ext>
            </a:extLst>
          </p:cNvPr>
          <p:cNvSpPr/>
          <p:nvPr/>
        </p:nvSpPr>
        <p:spPr>
          <a:xfrm>
            <a:off x="9415566" y="4012689"/>
            <a:ext cx="809837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AluResult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F9AAE5E9-7B1A-4C34-8A58-6F4DABE9C788}"/>
              </a:ext>
            </a:extLst>
          </p:cNvPr>
          <p:cNvCxnSpPr/>
          <p:nvPr/>
        </p:nvCxnSpPr>
        <p:spPr>
          <a:xfrm>
            <a:off x="9409331" y="4003309"/>
            <a:ext cx="895704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734B30DD-8C9D-4DF4-ADD8-AD700E177DF4}"/>
              </a:ext>
            </a:extLst>
          </p:cNvPr>
          <p:cNvCxnSpPr>
            <a:cxnSpLocks/>
          </p:cNvCxnSpPr>
          <p:nvPr/>
        </p:nvCxnSpPr>
        <p:spPr>
          <a:xfrm>
            <a:off x="10412097" y="4013063"/>
            <a:ext cx="64927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31491FD9-6DF8-4B12-97F5-E943E97499DC}"/>
              </a:ext>
            </a:extLst>
          </p:cNvPr>
          <p:cNvSpPr/>
          <p:nvPr/>
        </p:nvSpPr>
        <p:spPr>
          <a:xfrm>
            <a:off x="10194085" y="3809574"/>
            <a:ext cx="205903" cy="409719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Arial Black" panose="020B0A04020102020204" pitchFamily="34" charset="0"/>
              </a:rPr>
              <a:t>C</a:t>
            </a:r>
            <a:endParaRPr lang="zh-CN" altLang="en-US" sz="11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4CA8CB4-D928-4441-B762-47B78EA98C39}"/>
              </a:ext>
            </a:extLst>
          </p:cNvPr>
          <p:cNvSpPr/>
          <p:nvPr/>
        </p:nvSpPr>
        <p:spPr>
          <a:xfrm>
            <a:off x="10364574" y="3768345"/>
            <a:ext cx="7896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Aluout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EBEE9335-8375-4D01-8310-B6D84194625C}"/>
              </a:ext>
            </a:extLst>
          </p:cNvPr>
          <p:cNvCxnSpPr>
            <a:cxnSpLocks/>
          </p:cNvCxnSpPr>
          <p:nvPr/>
        </p:nvCxnSpPr>
        <p:spPr>
          <a:xfrm>
            <a:off x="4452184" y="4313298"/>
            <a:ext cx="139609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36A7A8B8-987F-4315-81D7-98C376384678}"/>
              </a:ext>
            </a:extLst>
          </p:cNvPr>
          <p:cNvCxnSpPr>
            <a:cxnSpLocks/>
          </p:cNvCxnSpPr>
          <p:nvPr/>
        </p:nvCxnSpPr>
        <p:spPr>
          <a:xfrm>
            <a:off x="4274310" y="4524925"/>
            <a:ext cx="323831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DBF01800-93F4-43C6-A138-AA722EFCE697}"/>
              </a:ext>
            </a:extLst>
          </p:cNvPr>
          <p:cNvCxnSpPr/>
          <p:nvPr/>
        </p:nvCxnSpPr>
        <p:spPr>
          <a:xfrm>
            <a:off x="4788502" y="4390225"/>
            <a:ext cx="524612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>
            <a:extLst>
              <a:ext uri="{FF2B5EF4-FFF2-40B4-BE49-F238E27FC236}">
                <a16:creationId xmlns:a16="http://schemas.microsoft.com/office/drawing/2014/main" id="{4DCFF249-9CD4-4226-9F88-989FC9E79DDD}"/>
              </a:ext>
            </a:extLst>
          </p:cNvPr>
          <p:cNvSpPr/>
          <p:nvPr/>
        </p:nvSpPr>
        <p:spPr>
          <a:xfrm>
            <a:off x="3570012" y="3615396"/>
            <a:ext cx="3738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4554180" y="1477546"/>
            <a:ext cx="653529" cy="1568364"/>
            <a:chOff x="4823977" y="1700209"/>
            <a:chExt cx="689269" cy="1654134"/>
          </a:xfrm>
        </p:grpSpPr>
        <p:sp>
          <p:nvSpPr>
            <p:cNvPr id="83" name="矩形: 圆角 25">
              <a:extLst>
                <a:ext uri="{FF2B5EF4-FFF2-40B4-BE49-F238E27FC236}">
                  <a16:creationId xmlns:a16="http://schemas.microsoft.com/office/drawing/2014/main" id="{30B9B862-0C71-4503-B9D9-9E9D93C29DD4}"/>
                </a:ext>
              </a:extLst>
            </p:cNvPr>
            <p:cNvSpPr/>
            <p:nvPr/>
          </p:nvSpPr>
          <p:spPr>
            <a:xfrm>
              <a:off x="4870344" y="1700209"/>
              <a:ext cx="642902" cy="1654134"/>
            </a:xfrm>
            <a:prstGeom prst="roundRect">
              <a:avLst/>
            </a:prstGeom>
            <a:solidFill>
              <a:srgbClr val="59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F583753-9CA5-4289-A9C5-CFE9E000F07B}"/>
                </a:ext>
              </a:extLst>
            </p:cNvPr>
            <p:cNvSpPr/>
            <p:nvPr/>
          </p:nvSpPr>
          <p:spPr>
            <a:xfrm>
              <a:off x="4957797" y="1975984"/>
              <a:ext cx="440994" cy="832823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r>
                <a:rPr lang="zh-CN" altLang="en-US" sz="151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 制 器</a:t>
              </a: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C1259F35-DC20-4264-9660-F7C7F7EBA56C}"/>
                </a:ext>
              </a:extLst>
            </p:cNvPr>
            <p:cNvSpPr/>
            <p:nvPr/>
          </p:nvSpPr>
          <p:spPr>
            <a:xfrm>
              <a:off x="4823977" y="2948213"/>
              <a:ext cx="573475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</a:t>
              </a:r>
              <a:endParaRPr lang="zh-CN" altLang="en-US" sz="1399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8DA15E08-33C9-4065-A73D-C0ACC874C38F}"/>
                </a:ext>
              </a:extLst>
            </p:cNvPr>
            <p:cNvSpPr/>
            <p:nvPr/>
          </p:nvSpPr>
          <p:spPr>
            <a:xfrm>
              <a:off x="4823977" y="2738737"/>
              <a:ext cx="426387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</a:t>
              </a:r>
              <a:endParaRPr lang="zh-CN" altLang="en-US" sz="1399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7" name="Group 1"/>
          <p:cNvGrpSpPr/>
          <p:nvPr/>
        </p:nvGrpSpPr>
        <p:grpSpPr>
          <a:xfrm>
            <a:off x="10276431" y="1684777"/>
            <a:ext cx="259246" cy="192503"/>
            <a:chOff x="3990332" y="3048832"/>
            <a:chExt cx="1009448" cy="723602"/>
          </a:xfrm>
        </p:grpSpPr>
        <p:sp>
          <p:nvSpPr>
            <p:cNvPr id="88" name="Stored Data 71"/>
            <p:cNvSpPr/>
            <p:nvPr/>
          </p:nvSpPr>
          <p:spPr>
            <a:xfrm rot="10800000">
              <a:off x="3997590" y="3048854"/>
              <a:ext cx="1002190" cy="723580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6" fmla="*/ 9841 w 10000"/>
                <a:gd name="connsiteY6" fmla="*/ 6220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0" fmla="*/ 9999 w 10000"/>
                <a:gd name="connsiteY0" fmla="*/ 10000 h 10000"/>
                <a:gd name="connsiteX1" fmla="*/ 5183 w 10000"/>
                <a:gd name="connsiteY1" fmla="*/ 9912 h 10000"/>
                <a:gd name="connsiteX2" fmla="*/ 0 w 10000"/>
                <a:gd name="connsiteY2" fmla="*/ 5043 h 10000"/>
                <a:gd name="connsiteX3" fmla="*/ 5183 w 10000"/>
                <a:gd name="connsiteY3" fmla="*/ 44 h 10000"/>
                <a:gd name="connsiteX4" fmla="*/ 10000 w 10000"/>
                <a:gd name="connsiteY4" fmla="*/ 0 h 10000"/>
                <a:gd name="connsiteX0" fmla="*/ 8536 w 8537"/>
                <a:gd name="connsiteY0" fmla="*/ 10000 h 10000"/>
                <a:gd name="connsiteX1" fmla="*/ 3720 w 8537"/>
                <a:gd name="connsiteY1" fmla="*/ 9912 h 10000"/>
                <a:gd name="connsiteX2" fmla="*/ 0 w 8537"/>
                <a:gd name="connsiteY2" fmla="*/ 4793 h 10000"/>
                <a:gd name="connsiteX3" fmla="*/ 3720 w 8537"/>
                <a:gd name="connsiteY3" fmla="*/ 44 h 10000"/>
                <a:gd name="connsiteX4" fmla="*/ 8537 w 8537"/>
                <a:gd name="connsiteY4" fmla="*/ 0 h 10000"/>
                <a:gd name="connsiteX0" fmla="*/ 10342 w 10343"/>
                <a:gd name="connsiteY0" fmla="*/ 10000 h 10000"/>
                <a:gd name="connsiteX1" fmla="*/ 4701 w 10343"/>
                <a:gd name="connsiteY1" fmla="*/ 9912 h 10000"/>
                <a:gd name="connsiteX2" fmla="*/ 0 w 10343"/>
                <a:gd name="connsiteY2" fmla="*/ 4543 h 10000"/>
                <a:gd name="connsiteX3" fmla="*/ 4701 w 10343"/>
                <a:gd name="connsiteY3" fmla="*/ 44 h 10000"/>
                <a:gd name="connsiteX4" fmla="*/ 10343 w 10343"/>
                <a:gd name="connsiteY4" fmla="*/ 0 h 10000"/>
                <a:gd name="connsiteX0" fmla="*/ 9771 w 9772"/>
                <a:gd name="connsiteY0" fmla="*/ 10000 h 10000"/>
                <a:gd name="connsiteX1" fmla="*/ 4130 w 9772"/>
                <a:gd name="connsiteY1" fmla="*/ 9912 h 10000"/>
                <a:gd name="connsiteX2" fmla="*/ 0 w 9772"/>
                <a:gd name="connsiteY2" fmla="*/ 4917 h 10000"/>
                <a:gd name="connsiteX3" fmla="*/ 4130 w 9772"/>
                <a:gd name="connsiteY3" fmla="*/ 44 h 10000"/>
                <a:gd name="connsiteX4" fmla="*/ 9772 w 9772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2" h="10000">
                  <a:moveTo>
                    <a:pt x="9771" y="10000"/>
                  </a:moveTo>
                  <a:lnTo>
                    <a:pt x="4130" y="9912"/>
                  </a:lnTo>
                  <a:cubicBezTo>
                    <a:pt x="1643" y="9824"/>
                    <a:pt x="0" y="6562"/>
                    <a:pt x="0" y="4917"/>
                  </a:cubicBezTo>
                  <a:cubicBezTo>
                    <a:pt x="0" y="3272"/>
                    <a:pt x="1531" y="220"/>
                    <a:pt x="4130" y="44"/>
                  </a:cubicBezTo>
                  <a:lnTo>
                    <a:pt x="9772" y="0"/>
                  </a:lnTo>
                </a:path>
              </a:pathLst>
            </a:custGeom>
            <a:noFill/>
            <a:ln w="190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7"/>
            </a:p>
          </p:txBody>
        </p:sp>
        <p:sp>
          <p:nvSpPr>
            <p:cNvPr id="89" name="Stored Data 71"/>
            <p:cNvSpPr/>
            <p:nvPr/>
          </p:nvSpPr>
          <p:spPr>
            <a:xfrm rot="10800000">
              <a:off x="3990332" y="3048832"/>
              <a:ext cx="167778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190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07"/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F96BD808-84AF-4C65-B76E-7241393F3740}"/>
              </a:ext>
            </a:extLst>
          </p:cNvPr>
          <p:cNvGrpSpPr/>
          <p:nvPr/>
        </p:nvGrpSpPr>
        <p:grpSpPr>
          <a:xfrm>
            <a:off x="4973450" y="4547199"/>
            <a:ext cx="274434" cy="522964"/>
            <a:chOff x="4311617" y="4168879"/>
            <a:chExt cx="274449" cy="522993"/>
          </a:xfrm>
        </p:grpSpPr>
        <p:sp>
          <p:nvSpPr>
            <p:cNvPr id="91" name="流程图: 手动操作 90">
              <a:extLst>
                <a:ext uri="{FF2B5EF4-FFF2-40B4-BE49-F238E27FC236}">
                  <a16:creationId xmlns:a16="http://schemas.microsoft.com/office/drawing/2014/main" id="{33241A00-A2A0-4C7C-9CE8-B091D0ACAE8A}"/>
                </a:ext>
              </a:extLst>
            </p:cNvPr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86AFC400-5654-4D41-B30A-AEDD4EC9420E}"/>
                </a:ext>
              </a:extLst>
            </p:cNvPr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399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99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B9B4DC4B-516F-4CAD-BA37-5C3F0A1092F4}"/>
              </a:ext>
            </a:extLst>
          </p:cNvPr>
          <p:cNvSpPr/>
          <p:nvPr/>
        </p:nvSpPr>
        <p:spPr>
          <a:xfrm>
            <a:off x="4722684" y="3538834"/>
            <a:ext cx="3129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rs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B9B4DC4B-516F-4CAD-BA37-5C3F0A1092F4}"/>
              </a:ext>
            </a:extLst>
          </p:cNvPr>
          <p:cNvSpPr/>
          <p:nvPr/>
        </p:nvSpPr>
        <p:spPr>
          <a:xfrm>
            <a:off x="4722684" y="3756264"/>
            <a:ext cx="3048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rt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9B4DC4B-516F-4CAD-BA37-5C3F0A1092F4}"/>
              </a:ext>
            </a:extLst>
          </p:cNvPr>
          <p:cNvSpPr/>
          <p:nvPr/>
        </p:nvSpPr>
        <p:spPr>
          <a:xfrm>
            <a:off x="4288644" y="4492604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rd</a:t>
            </a:r>
            <a:endParaRPr lang="zh-CN" altLang="en-US" sz="1100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3530092" y="3936461"/>
            <a:ext cx="452368" cy="448216"/>
            <a:chOff x="3743887" y="4293594"/>
            <a:chExt cx="477107" cy="472728"/>
          </a:xfrm>
        </p:grpSpPr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D17CAF8C-4076-4CE2-A5A3-31CD3C927C07}"/>
                </a:ext>
              </a:extLst>
            </p:cNvPr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</p:grpSpPr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60241DBB-9382-4EB2-9651-AD0F4D4B58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51FFBD95-5C1D-49AA-8AE0-2E69AFB832FF}"/>
                  </a:ext>
                </a:extLst>
              </p:cNvPr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8" name="等腰三角形 97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3530092" y="4985082"/>
            <a:ext cx="452368" cy="448216"/>
            <a:chOff x="3743887" y="4293594"/>
            <a:chExt cx="477107" cy="472728"/>
          </a:xfrm>
        </p:grpSpPr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D17CAF8C-4076-4CE2-A5A3-31CD3C927C07}"/>
                </a:ext>
              </a:extLst>
            </p:cNvPr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</p:grpSpPr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60241DBB-9382-4EB2-9651-AD0F4D4B58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51FFBD95-5C1D-49AA-8AE0-2E69AFB832FF}"/>
                  </a:ext>
                </a:extLst>
              </p:cNvPr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3" name="等腰三角形 102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1147820" y="3964118"/>
            <a:ext cx="452368" cy="448216"/>
            <a:chOff x="3743887" y="4293594"/>
            <a:chExt cx="477107" cy="472728"/>
          </a:xfrm>
          <a:solidFill>
            <a:srgbClr val="59B2FF"/>
          </a:solidFill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D17CAF8C-4076-4CE2-A5A3-31CD3C927C07}"/>
                </a:ext>
              </a:extLst>
            </p:cNvPr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  <a:grpFill/>
          </p:grpSpPr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60241DBB-9382-4EB2-9651-AD0F4D4B58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51FFBD95-5C1D-49AA-8AE0-2E69AFB832FF}"/>
                  </a:ext>
                </a:extLst>
              </p:cNvPr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8" name="等腰三角形 107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rgbClr val="BDD7E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6727166" y="4058193"/>
            <a:ext cx="452368" cy="448216"/>
            <a:chOff x="3743887" y="4293594"/>
            <a:chExt cx="477107" cy="472728"/>
          </a:xfrm>
        </p:grpSpPr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D17CAF8C-4076-4CE2-A5A3-31CD3C927C07}"/>
                </a:ext>
              </a:extLst>
            </p:cNvPr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</p:grpSpPr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60241DBB-9382-4EB2-9651-AD0F4D4B58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51FFBD95-5C1D-49AA-8AE0-2E69AFB832FF}"/>
                  </a:ext>
                </a:extLst>
              </p:cNvPr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3" name="等腰三角形 112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10077236" y="4093109"/>
            <a:ext cx="452368" cy="448216"/>
            <a:chOff x="3743887" y="4293594"/>
            <a:chExt cx="477107" cy="472728"/>
          </a:xfrm>
        </p:grpSpPr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D17CAF8C-4076-4CE2-A5A3-31CD3C927C07}"/>
                </a:ext>
              </a:extLst>
            </p:cNvPr>
            <p:cNvGrpSpPr/>
            <p:nvPr/>
          </p:nvGrpSpPr>
          <p:grpSpPr>
            <a:xfrm>
              <a:off x="3743887" y="4440398"/>
              <a:ext cx="477107" cy="325924"/>
              <a:chOff x="2146087" y="4862847"/>
              <a:chExt cx="452393" cy="309040"/>
            </a:xfrm>
          </p:grpSpPr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60241DBB-9382-4EB2-9651-AD0F4D4B58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4748" y="4862847"/>
                <a:ext cx="0" cy="104775"/>
              </a:xfrm>
              <a:prstGeom prst="line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51FFBD95-5C1D-49AA-8AE0-2E69AFB832FF}"/>
                  </a:ext>
                </a:extLst>
              </p:cNvPr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8" name="等腰三角形 117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5712221" y="4889837"/>
            <a:ext cx="452368" cy="448214"/>
            <a:chOff x="3743887" y="4293594"/>
            <a:chExt cx="477107" cy="472726"/>
          </a:xfrm>
          <a:solidFill>
            <a:srgbClr val="FFCCFF"/>
          </a:solidFill>
        </p:grpSpPr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D17CAF8C-4076-4CE2-A5A3-31CD3C927C07}"/>
                </a:ext>
              </a:extLst>
            </p:cNvPr>
            <p:cNvGrpSpPr/>
            <p:nvPr/>
          </p:nvGrpSpPr>
          <p:grpSpPr>
            <a:xfrm>
              <a:off x="3743887" y="4411013"/>
              <a:ext cx="477107" cy="355307"/>
              <a:chOff x="2146087" y="4834986"/>
              <a:chExt cx="452393" cy="336901"/>
            </a:xfrm>
            <a:grpFill/>
          </p:grpSpPr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60241DBB-9382-4EB2-9651-AD0F4D4B58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4748" y="4834986"/>
                <a:ext cx="0" cy="104775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51FFBD95-5C1D-49AA-8AE0-2E69AFB832FF}"/>
                  </a:ext>
                </a:extLst>
              </p:cNvPr>
              <p:cNvSpPr/>
              <p:nvPr/>
            </p:nvSpPr>
            <p:spPr>
              <a:xfrm>
                <a:off x="2146087" y="4910263"/>
                <a:ext cx="452393" cy="2616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1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3" name="等腰三角形 122"/>
            <p:cNvSpPr/>
            <p:nvPr/>
          </p:nvSpPr>
          <p:spPr>
            <a:xfrm>
              <a:off x="3875914" y="4293594"/>
              <a:ext cx="201735" cy="126050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sp>
        <p:nvSpPr>
          <p:cNvPr id="126" name="矩形 125">
            <a:extLst>
              <a:ext uri="{FF2B5EF4-FFF2-40B4-BE49-F238E27FC236}">
                <a16:creationId xmlns:a16="http://schemas.microsoft.com/office/drawing/2014/main" id="{A78B39F1-CE9F-4C72-97A2-F11C47572C03}"/>
              </a:ext>
            </a:extLst>
          </p:cNvPr>
          <p:cNvSpPr/>
          <p:nvPr/>
        </p:nvSpPr>
        <p:spPr>
          <a:xfrm>
            <a:off x="3436127" y="3410812"/>
            <a:ext cx="36901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  <a:endParaRPr lang="zh-CN" altLang="en-US" sz="1399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A78B39F1-CE9F-4C72-97A2-F11C47572C03}"/>
              </a:ext>
            </a:extLst>
          </p:cNvPr>
          <p:cNvSpPr/>
          <p:nvPr/>
        </p:nvSpPr>
        <p:spPr>
          <a:xfrm>
            <a:off x="3435788" y="4422763"/>
            <a:ext cx="44275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99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endParaRPr lang="zh-CN" altLang="en-US" sz="1399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28" name="组合 127"/>
          <p:cNvGrpSpPr/>
          <p:nvPr/>
        </p:nvGrpSpPr>
        <p:grpSpPr>
          <a:xfrm>
            <a:off x="3681136" y="1324222"/>
            <a:ext cx="7686554" cy="2065916"/>
            <a:chOff x="3903189" y="1538500"/>
            <a:chExt cx="8106912" cy="2178896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7D244573-CFF6-44B6-BEA7-384961853D00}"/>
                </a:ext>
              </a:extLst>
            </p:cNvPr>
            <p:cNvSpPr/>
            <p:nvPr/>
          </p:nvSpPr>
          <p:spPr>
            <a:xfrm>
              <a:off x="4376674" y="1927903"/>
              <a:ext cx="53289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IorD</a:t>
              </a:r>
              <a:endParaRPr lang="zh-CN" altLang="en-US" sz="1327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E8884CE6-0F79-4DD7-9E2D-9F823B8E2915}"/>
                </a:ext>
              </a:extLst>
            </p:cNvPr>
            <p:cNvSpPr/>
            <p:nvPr/>
          </p:nvSpPr>
          <p:spPr>
            <a:xfrm>
              <a:off x="4132343" y="2431768"/>
              <a:ext cx="76269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IRWrite</a:t>
              </a:r>
              <a:endParaRPr lang="zh-CN" altLang="en-US" sz="1399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A3509326-2345-418F-AC88-53127B9639C3}"/>
                </a:ext>
              </a:extLst>
            </p:cNvPr>
            <p:cNvSpPr/>
            <p:nvPr/>
          </p:nvSpPr>
          <p:spPr>
            <a:xfrm>
              <a:off x="3903189" y="2167772"/>
              <a:ext cx="97206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327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MemWrite</a:t>
              </a:r>
              <a:endParaRPr lang="zh-CN" altLang="en-US" sz="1327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A87B0D30-D9ED-4EDD-8B14-F6FE923BDF66}"/>
                </a:ext>
              </a:extLst>
            </p:cNvPr>
            <p:cNvCxnSpPr/>
            <p:nvPr/>
          </p:nvCxnSpPr>
          <p:spPr>
            <a:xfrm flipV="1">
              <a:off x="5185197" y="1589710"/>
              <a:ext cx="0" cy="1104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1E3358A1-3872-402D-95EC-35A7000BD54E}"/>
                </a:ext>
              </a:extLst>
            </p:cNvPr>
            <p:cNvSpPr/>
            <p:nvPr/>
          </p:nvSpPr>
          <p:spPr>
            <a:xfrm>
              <a:off x="5467373" y="1538500"/>
              <a:ext cx="758028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PCWrite</a:t>
              </a:r>
              <a:endParaRPr lang="zh-CN" altLang="en-US" sz="12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E62559F3-8CD7-4D73-829A-7A0FB33E6DF1}"/>
                </a:ext>
              </a:extLst>
            </p:cNvPr>
            <p:cNvSpPr/>
            <p:nvPr/>
          </p:nvSpPr>
          <p:spPr>
            <a:xfrm>
              <a:off x="5467373" y="1759117"/>
              <a:ext cx="664771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Branch</a:t>
              </a:r>
              <a:endParaRPr lang="zh-CN" altLang="en-US" sz="12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A421D2BC-E910-44AC-8ECB-72CE47AE1C57}"/>
                </a:ext>
              </a:extLst>
            </p:cNvPr>
            <p:cNvSpPr/>
            <p:nvPr/>
          </p:nvSpPr>
          <p:spPr>
            <a:xfrm>
              <a:off x="5467373" y="1979734"/>
              <a:ext cx="608979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PCSrc</a:t>
              </a:r>
              <a:endParaRPr lang="zh-CN" altLang="en-US" sz="12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014CBF14-F76C-479E-B757-9F5C59C9F478}"/>
                </a:ext>
              </a:extLst>
            </p:cNvPr>
            <p:cNvSpPr/>
            <p:nvPr/>
          </p:nvSpPr>
          <p:spPr>
            <a:xfrm>
              <a:off x="5467373" y="2200351"/>
              <a:ext cx="636029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AluOp</a:t>
              </a:r>
              <a:endParaRPr lang="zh-CN" altLang="en-US" sz="1200" baseline="-250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7D718EB3-053F-43EC-8465-AA3BCB9D478B}"/>
                </a:ext>
              </a:extLst>
            </p:cNvPr>
            <p:cNvSpPr/>
            <p:nvPr/>
          </p:nvSpPr>
          <p:spPr>
            <a:xfrm>
              <a:off x="5467373" y="2420968"/>
              <a:ext cx="852435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ALUSrcB</a:t>
              </a:r>
              <a:endParaRPr lang="zh-CN" altLang="en-US" sz="1200" baseline="-250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1CFAF9AF-7C25-420C-B8C3-C26B4587221C}"/>
                </a:ext>
              </a:extLst>
            </p:cNvPr>
            <p:cNvSpPr/>
            <p:nvPr/>
          </p:nvSpPr>
          <p:spPr>
            <a:xfrm>
              <a:off x="5467373" y="2641585"/>
              <a:ext cx="860888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ALUSrcA</a:t>
              </a:r>
              <a:endParaRPr lang="zh-CN" altLang="en-US" sz="1200" baseline="-250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5D038179-55FD-4C75-A95C-0D99828AD11C}"/>
                </a:ext>
              </a:extLst>
            </p:cNvPr>
            <p:cNvSpPr/>
            <p:nvPr/>
          </p:nvSpPr>
          <p:spPr>
            <a:xfrm>
              <a:off x="5467373" y="2862201"/>
              <a:ext cx="822273" cy="2921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RegWrite</a:t>
              </a:r>
              <a:endParaRPr lang="zh-CN" altLang="en-US" sz="12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DBEADA9E-1D86-47F0-B6BF-F29BA6C8C6A0}"/>
                </a:ext>
              </a:extLst>
            </p:cNvPr>
            <p:cNvSpPr/>
            <p:nvPr/>
          </p:nvSpPr>
          <p:spPr>
            <a:xfrm>
              <a:off x="11396050" y="1752004"/>
              <a:ext cx="61405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PCEn</a:t>
              </a:r>
              <a:endParaRPr lang="zh-CN" altLang="en-US" sz="1327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E23AE410-910B-470C-95A9-F6F7F3369D9D}"/>
                </a:ext>
              </a:extLst>
            </p:cNvPr>
            <p:cNvSpPr/>
            <p:nvPr/>
          </p:nvSpPr>
          <p:spPr>
            <a:xfrm>
              <a:off x="4561939" y="3396602"/>
              <a:ext cx="73239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RegDst</a:t>
              </a:r>
              <a:endParaRPr lang="zh-CN" altLang="en-US" sz="1399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5C864DA4-F6F0-4AB2-8A27-B9E181B87023}"/>
                </a:ext>
              </a:extLst>
            </p:cNvPr>
            <p:cNvSpPr/>
            <p:nvPr/>
          </p:nvSpPr>
          <p:spPr>
            <a:xfrm>
              <a:off x="5324550" y="3404622"/>
              <a:ext cx="10012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MemtoReg</a:t>
              </a:r>
              <a:endParaRPr lang="zh-CN" altLang="en-US" sz="1399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等腰三角形 142"/>
            <p:cNvSpPr/>
            <p:nvPr/>
          </p:nvSpPr>
          <p:spPr>
            <a:xfrm flipV="1">
              <a:off x="5086865" y="1700209"/>
              <a:ext cx="201735" cy="136299"/>
            </a:xfrm>
            <a:prstGeom prst="triangle">
              <a:avLst/>
            </a:prstGeom>
            <a:solidFill>
              <a:srgbClr val="59B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sp>
        <p:nvSpPr>
          <p:cNvPr id="144" name="矩形 143">
            <a:extLst>
              <a:ext uri="{FF2B5EF4-FFF2-40B4-BE49-F238E27FC236}">
                <a16:creationId xmlns:a16="http://schemas.microsoft.com/office/drawing/2014/main" id="{23A4DB96-6B1F-4C5C-8CFE-29B4793EBC1B}"/>
              </a:ext>
            </a:extLst>
          </p:cNvPr>
          <p:cNvSpPr/>
          <p:nvPr/>
        </p:nvSpPr>
        <p:spPr>
          <a:xfrm>
            <a:off x="936212" y="3356695"/>
            <a:ext cx="449162" cy="338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99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endParaRPr lang="zh-CN" altLang="en-US" sz="1599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B00BC0A3-51B7-434E-90BD-CB49651A6D2A}"/>
              </a:ext>
            </a:extLst>
          </p:cNvPr>
          <p:cNvGrpSpPr/>
          <p:nvPr/>
        </p:nvGrpSpPr>
        <p:grpSpPr>
          <a:xfrm>
            <a:off x="8108125" y="3825210"/>
            <a:ext cx="444521" cy="993977"/>
            <a:chOff x="4336181" y="4140652"/>
            <a:chExt cx="214541" cy="587002"/>
          </a:xfrm>
        </p:grpSpPr>
        <p:sp>
          <p:nvSpPr>
            <p:cNvPr id="146" name="流程图: 手动操作 145">
              <a:extLst>
                <a:ext uri="{FF2B5EF4-FFF2-40B4-BE49-F238E27FC236}">
                  <a16:creationId xmlns:a16="http://schemas.microsoft.com/office/drawing/2014/main" id="{B325768E-8C61-4392-9A0B-74D25C1E9F12}"/>
                </a:ext>
              </a:extLst>
            </p:cNvPr>
            <p:cNvSpPr/>
            <p:nvPr/>
          </p:nvSpPr>
          <p:spPr>
            <a:xfrm rot="16200000">
              <a:off x="4158248" y="4335179"/>
              <a:ext cx="587002" cy="197947"/>
            </a:xfrm>
            <a:prstGeom prst="flowChartManualOperation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9D24DE69-ADC0-436B-8A89-3BB53B8BE9BF}"/>
                </a:ext>
              </a:extLst>
            </p:cNvPr>
            <p:cNvSpPr/>
            <p:nvPr/>
          </p:nvSpPr>
          <p:spPr>
            <a:xfrm>
              <a:off x="4336181" y="4155434"/>
              <a:ext cx="175776" cy="563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</a:t>
              </a:r>
            </a:p>
            <a:p>
              <a:r>
                <a:rPr lang="en-US" altLang="zh-CN" sz="13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</a:p>
            <a:p>
              <a:r>
                <a:rPr lang="en-US" altLang="zh-CN" sz="13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  <a:p>
              <a:r>
                <a:rPr lang="en-US" altLang="zh-CN" sz="13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lang="zh-CN" altLang="en-US" sz="1399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530AC830-8A9A-46D9-A61E-21F17C488C69}"/>
              </a:ext>
            </a:extLst>
          </p:cNvPr>
          <p:cNvCxnSpPr>
            <a:cxnSpLocks/>
          </p:cNvCxnSpPr>
          <p:nvPr/>
        </p:nvCxnSpPr>
        <p:spPr>
          <a:xfrm>
            <a:off x="7919390" y="4587044"/>
            <a:ext cx="218192" cy="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530AC830-8A9A-46D9-A61E-21F17C488C69}"/>
              </a:ext>
            </a:extLst>
          </p:cNvPr>
          <p:cNvCxnSpPr>
            <a:cxnSpLocks/>
          </p:cNvCxnSpPr>
          <p:nvPr/>
        </p:nvCxnSpPr>
        <p:spPr>
          <a:xfrm flipV="1">
            <a:off x="7920643" y="4587044"/>
            <a:ext cx="0" cy="389490"/>
          </a:xfrm>
          <a:prstGeom prst="line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组合 154"/>
          <p:cNvGrpSpPr/>
          <p:nvPr/>
        </p:nvGrpSpPr>
        <p:grpSpPr>
          <a:xfrm>
            <a:off x="5220408" y="1566155"/>
            <a:ext cx="5075479" cy="141417"/>
            <a:chOff x="5526640" y="1825630"/>
            <a:chExt cx="5353044" cy="149151"/>
          </a:xfrm>
        </p:grpSpPr>
        <p:cxnSp>
          <p:nvCxnSpPr>
            <p:cNvPr id="156" name="直接连接符 155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7" name="直接连接符 156"/>
            <p:cNvCxnSpPr/>
            <p:nvPr/>
          </p:nvCxnSpPr>
          <p:spPr>
            <a:xfrm>
              <a:off x="10737496" y="1836508"/>
              <a:ext cx="0" cy="138273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8" name="直接连接符 157"/>
            <p:cNvCxnSpPr/>
            <p:nvPr/>
          </p:nvCxnSpPr>
          <p:spPr>
            <a:xfrm>
              <a:off x="10737496" y="1974781"/>
              <a:ext cx="142188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59" name="直接连接符 158"/>
          <p:cNvCxnSpPr/>
          <p:nvPr/>
        </p:nvCxnSpPr>
        <p:spPr>
          <a:xfrm>
            <a:off x="5220409" y="1781028"/>
            <a:ext cx="4629371" cy="0"/>
          </a:xfrm>
          <a:prstGeom prst="line">
            <a:avLst/>
          </a:prstGeom>
          <a:noFill/>
          <a:ln w="19050" cap="sq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60" name="组合 159"/>
          <p:cNvGrpSpPr/>
          <p:nvPr/>
        </p:nvGrpSpPr>
        <p:grpSpPr>
          <a:xfrm>
            <a:off x="5220408" y="1993378"/>
            <a:ext cx="5933775" cy="1720651"/>
            <a:chOff x="5526640" y="1825630"/>
            <a:chExt cx="5210856" cy="1341486"/>
          </a:xfrm>
        </p:grpSpPr>
        <p:cxnSp>
          <p:nvCxnSpPr>
            <p:cNvPr id="161" name="直接连接符 160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2" name="直接连接符 161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3" name="组合 162"/>
          <p:cNvGrpSpPr/>
          <p:nvPr/>
        </p:nvGrpSpPr>
        <p:grpSpPr>
          <a:xfrm>
            <a:off x="5219673" y="2412570"/>
            <a:ext cx="3134510" cy="1498461"/>
            <a:chOff x="5526640" y="1825630"/>
            <a:chExt cx="5210856" cy="1168258"/>
          </a:xfrm>
        </p:grpSpPr>
        <p:cxnSp>
          <p:nvCxnSpPr>
            <p:cNvPr id="164" name="直接连接符 163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5" name="直接连接符 164"/>
            <p:cNvCxnSpPr/>
            <p:nvPr/>
          </p:nvCxnSpPr>
          <p:spPr>
            <a:xfrm>
              <a:off x="10737496" y="1841694"/>
              <a:ext cx="0" cy="1152194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6" name="组合 165"/>
          <p:cNvGrpSpPr/>
          <p:nvPr/>
        </p:nvGrpSpPr>
        <p:grpSpPr>
          <a:xfrm>
            <a:off x="5226757" y="2623439"/>
            <a:ext cx="2697653" cy="855990"/>
            <a:chOff x="5526640" y="1825630"/>
            <a:chExt cx="5220570" cy="667363"/>
          </a:xfrm>
        </p:grpSpPr>
        <p:cxnSp>
          <p:nvCxnSpPr>
            <p:cNvPr id="167" name="直接连接符 166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8" name="直接连接符 167"/>
            <p:cNvCxnSpPr/>
            <p:nvPr/>
          </p:nvCxnSpPr>
          <p:spPr>
            <a:xfrm>
              <a:off x="10747210" y="1825630"/>
              <a:ext cx="0" cy="667363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9" name="组合 168"/>
          <p:cNvGrpSpPr/>
          <p:nvPr/>
        </p:nvGrpSpPr>
        <p:grpSpPr>
          <a:xfrm flipH="1">
            <a:off x="1996148" y="1947370"/>
            <a:ext cx="2588014" cy="1827074"/>
            <a:chOff x="5526640" y="1825630"/>
            <a:chExt cx="5210856" cy="1341486"/>
          </a:xfrm>
        </p:grpSpPr>
        <p:cxnSp>
          <p:nvCxnSpPr>
            <p:cNvPr id="170" name="直接连接符 169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2" name="组合 171"/>
          <p:cNvGrpSpPr/>
          <p:nvPr/>
        </p:nvGrpSpPr>
        <p:grpSpPr>
          <a:xfrm flipH="1">
            <a:off x="2833075" y="2191476"/>
            <a:ext cx="1750117" cy="1361631"/>
            <a:chOff x="5526640" y="1825630"/>
            <a:chExt cx="5210856" cy="1341486"/>
          </a:xfrm>
        </p:grpSpPr>
        <p:cxnSp>
          <p:nvCxnSpPr>
            <p:cNvPr id="173" name="直接连接符 172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5" name="组合 174"/>
          <p:cNvGrpSpPr/>
          <p:nvPr/>
        </p:nvGrpSpPr>
        <p:grpSpPr>
          <a:xfrm flipH="1">
            <a:off x="3766957" y="2436450"/>
            <a:ext cx="816234" cy="1218551"/>
            <a:chOff x="5526640" y="1825630"/>
            <a:chExt cx="5210856" cy="1341486"/>
          </a:xfrm>
        </p:grpSpPr>
        <p:cxnSp>
          <p:nvCxnSpPr>
            <p:cNvPr id="176" name="直接连接符 175"/>
            <p:cNvCxnSpPr/>
            <p:nvPr/>
          </p:nvCxnSpPr>
          <p:spPr>
            <a:xfrm>
              <a:off x="5526640" y="1825630"/>
              <a:ext cx="5210856" cy="0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>
              <a:off x="10737495" y="1825630"/>
              <a:ext cx="0" cy="1341486"/>
            </a:xfrm>
            <a:prstGeom prst="line">
              <a:avLst/>
            </a:prstGeom>
            <a:noFill/>
            <a:ln w="19050" cap="sq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8" name="组合 177"/>
          <p:cNvGrpSpPr/>
          <p:nvPr/>
        </p:nvGrpSpPr>
        <p:grpSpPr>
          <a:xfrm>
            <a:off x="1692426" y="3125431"/>
            <a:ext cx="6112648" cy="746763"/>
            <a:chOff x="1805721" y="3620584"/>
            <a:chExt cx="6446933" cy="787602"/>
          </a:xfrm>
        </p:grpSpPr>
        <p:cxnSp>
          <p:nvCxnSpPr>
            <p:cNvPr id="179" name="直接连接符 178"/>
            <p:cNvCxnSpPr/>
            <p:nvPr/>
          </p:nvCxnSpPr>
          <p:spPr>
            <a:xfrm>
              <a:off x="1808036" y="3620584"/>
              <a:ext cx="0" cy="787602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0" name="直接连接符 179"/>
            <p:cNvCxnSpPr/>
            <p:nvPr/>
          </p:nvCxnSpPr>
          <p:spPr>
            <a:xfrm flipH="1">
              <a:off x="1805721" y="3620584"/>
              <a:ext cx="606314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>
              <a:off x="7881633" y="3620584"/>
              <a:ext cx="0" cy="43601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 flipH="1">
              <a:off x="7881633" y="4056594"/>
              <a:ext cx="37102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3" name="组合 182"/>
          <p:cNvGrpSpPr/>
          <p:nvPr/>
        </p:nvGrpSpPr>
        <p:grpSpPr>
          <a:xfrm>
            <a:off x="1692426" y="4020070"/>
            <a:ext cx="9026782" cy="2047497"/>
            <a:chOff x="1805721" y="4564148"/>
            <a:chExt cx="9520434" cy="2159469"/>
          </a:xfrm>
        </p:grpSpPr>
        <p:grpSp>
          <p:nvGrpSpPr>
            <p:cNvPr id="184" name="组合 183"/>
            <p:cNvGrpSpPr/>
            <p:nvPr/>
          </p:nvGrpSpPr>
          <p:grpSpPr>
            <a:xfrm>
              <a:off x="1805721" y="4564148"/>
              <a:ext cx="9520434" cy="2159469"/>
              <a:chOff x="1744472" y="2316829"/>
              <a:chExt cx="9509257" cy="2156934"/>
            </a:xfrm>
          </p:grpSpPr>
          <p:cxnSp>
            <p:nvCxnSpPr>
              <p:cNvPr id="186" name="直接连接符 185"/>
              <p:cNvCxnSpPr/>
              <p:nvPr/>
            </p:nvCxnSpPr>
            <p:spPr>
              <a:xfrm>
                <a:off x="1744472" y="2382316"/>
                <a:ext cx="0" cy="208892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直接连接符 186"/>
              <p:cNvCxnSpPr/>
              <p:nvPr/>
            </p:nvCxnSpPr>
            <p:spPr>
              <a:xfrm flipH="1">
                <a:off x="1744472" y="447376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直接连接符 187"/>
              <p:cNvCxnSpPr/>
              <p:nvPr/>
            </p:nvCxnSpPr>
            <p:spPr>
              <a:xfrm>
                <a:off x="11253729" y="2316829"/>
                <a:ext cx="0" cy="215194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F90BDEB4-E109-49EB-9F38-7CADBF1EC822}"/>
                </a:ext>
              </a:extLst>
            </p:cNvPr>
            <p:cNvCxnSpPr>
              <a:cxnSpLocks/>
            </p:cNvCxnSpPr>
            <p:nvPr/>
          </p:nvCxnSpPr>
          <p:spPr>
            <a:xfrm>
              <a:off x="1805721" y="4629712"/>
              <a:ext cx="191496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组合 188"/>
          <p:cNvGrpSpPr/>
          <p:nvPr/>
        </p:nvGrpSpPr>
        <p:grpSpPr>
          <a:xfrm>
            <a:off x="1014270" y="3885045"/>
            <a:ext cx="10411306" cy="2368641"/>
            <a:chOff x="1805720" y="4629712"/>
            <a:chExt cx="9520436" cy="2093905"/>
          </a:xfrm>
        </p:grpSpPr>
        <p:grpSp>
          <p:nvGrpSpPr>
            <p:cNvPr id="190" name="组合 189"/>
            <p:cNvGrpSpPr/>
            <p:nvPr/>
          </p:nvGrpSpPr>
          <p:grpSpPr>
            <a:xfrm>
              <a:off x="1805720" y="4629712"/>
              <a:ext cx="9520435" cy="2093905"/>
              <a:chOff x="1744471" y="2382316"/>
              <a:chExt cx="9509258" cy="2091447"/>
            </a:xfrm>
          </p:grpSpPr>
          <p:cxnSp>
            <p:nvCxnSpPr>
              <p:cNvPr id="193" name="直接连接符 192"/>
              <p:cNvCxnSpPr/>
              <p:nvPr/>
            </p:nvCxnSpPr>
            <p:spPr>
              <a:xfrm>
                <a:off x="1744471" y="2382316"/>
                <a:ext cx="0" cy="2088922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4" name="直接连接符 193"/>
              <p:cNvCxnSpPr/>
              <p:nvPr/>
            </p:nvCxnSpPr>
            <p:spPr>
              <a:xfrm flipH="1">
                <a:off x="1744472" y="447376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5" name="直接连接符 194"/>
              <p:cNvCxnSpPr/>
              <p:nvPr/>
            </p:nvCxnSpPr>
            <p:spPr>
              <a:xfrm>
                <a:off x="11253729" y="2419000"/>
                <a:ext cx="0" cy="204977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F90BDEB4-E109-49EB-9F38-7CADBF1EC822}"/>
                </a:ext>
              </a:extLst>
            </p:cNvPr>
            <p:cNvCxnSpPr>
              <a:cxnSpLocks/>
            </p:cNvCxnSpPr>
            <p:nvPr/>
          </p:nvCxnSpPr>
          <p:spPr>
            <a:xfrm>
              <a:off x="1805721" y="4629712"/>
              <a:ext cx="191496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F90BDEB4-E109-49EB-9F38-7CADBF1EC822}"/>
                </a:ext>
              </a:extLst>
            </p:cNvPr>
            <p:cNvCxnSpPr>
              <a:cxnSpLocks/>
            </p:cNvCxnSpPr>
            <p:nvPr/>
          </p:nvCxnSpPr>
          <p:spPr>
            <a:xfrm>
              <a:off x="11187438" y="4662757"/>
              <a:ext cx="138718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组合 195"/>
          <p:cNvGrpSpPr/>
          <p:nvPr/>
        </p:nvGrpSpPr>
        <p:grpSpPr>
          <a:xfrm>
            <a:off x="2172705" y="3981178"/>
            <a:ext cx="5106595" cy="1461540"/>
            <a:chOff x="1805721" y="4522265"/>
            <a:chExt cx="9520434" cy="2226972"/>
          </a:xfrm>
        </p:grpSpPr>
        <p:grpSp>
          <p:nvGrpSpPr>
            <p:cNvPr id="197" name="组合 196"/>
            <p:cNvGrpSpPr/>
            <p:nvPr/>
          </p:nvGrpSpPr>
          <p:grpSpPr>
            <a:xfrm>
              <a:off x="1805721" y="4522265"/>
              <a:ext cx="9520434" cy="2226972"/>
              <a:chOff x="1744472" y="2274995"/>
              <a:chExt cx="9509257" cy="2224358"/>
            </a:xfrm>
          </p:grpSpPr>
          <p:cxnSp>
            <p:nvCxnSpPr>
              <p:cNvPr id="199" name="直接连接符 198"/>
              <p:cNvCxnSpPr/>
              <p:nvPr/>
            </p:nvCxnSpPr>
            <p:spPr>
              <a:xfrm>
                <a:off x="1744472" y="3175426"/>
                <a:ext cx="0" cy="1295811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0" name="直接连接符 199"/>
              <p:cNvCxnSpPr/>
              <p:nvPr/>
            </p:nvCxnSpPr>
            <p:spPr>
              <a:xfrm flipH="1">
                <a:off x="1744472" y="4499353"/>
                <a:ext cx="9509257" cy="0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1" name="直接连接符 200"/>
              <p:cNvCxnSpPr/>
              <p:nvPr/>
            </p:nvCxnSpPr>
            <p:spPr>
              <a:xfrm>
                <a:off x="11253729" y="2274995"/>
                <a:ext cx="0" cy="2193775"/>
              </a:xfrm>
              <a:prstGeom prst="line">
                <a:avLst/>
              </a:prstGeom>
              <a:noFill/>
              <a:ln w="28575" cap="sq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F90BDEB4-E109-49EB-9F38-7CADBF1EC822}"/>
                </a:ext>
              </a:extLst>
            </p:cNvPr>
            <p:cNvCxnSpPr>
              <a:cxnSpLocks/>
            </p:cNvCxnSpPr>
            <p:nvPr/>
          </p:nvCxnSpPr>
          <p:spPr>
            <a:xfrm>
              <a:off x="1805721" y="5423754"/>
              <a:ext cx="432604" cy="0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组合 201"/>
          <p:cNvGrpSpPr/>
          <p:nvPr/>
        </p:nvGrpSpPr>
        <p:grpSpPr>
          <a:xfrm>
            <a:off x="3413932" y="3883866"/>
            <a:ext cx="220871" cy="1005969"/>
            <a:chOff x="1744472" y="3175426"/>
            <a:chExt cx="1545101" cy="1323927"/>
          </a:xfrm>
        </p:grpSpPr>
        <p:cxnSp>
          <p:nvCxnSpPr>
            <p:cNvPr id="203" name="直接连接符 202"/>
            <p:cNvCxnSpPr/>
            <p:nvPr/>
          </p:nvCxnSpPr>
          <p:spPr>
            <a:xfrm>
              <a:off x="1744472" y="3175426"/>
              <a:ext cx="0" cy="1295811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4" name="直接连接符 203"/>
            <p:cNvCxnSpPr/>
            <p:nvPr/>
          </p:nvCxnSpPr>
          <p:spPr>
            <a:xfrm flipH="1">
              <a:off x="1744472" y="4499353"/>
              <a:ext cx="154510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05" name="组合 204"/>
          <p:cNvGrpSpPr/>
          <p:nvPr/>
        </p:nvGrpSpPr>
        <p:grpSpPr>
          <a:xfrm>
            <a:off x="4828156" y="4702785"/>
            <a:ext cx="166555" cy="1360040"/>
            <a:chOff x="1239056" y="2825057"/>
            <a:chExt cx="1165136" cy="1789912"/>
          </a:xfrm>
        </p:grpSpPr>
        <p:cxnSp>
          <p:nvCxnSpPr>
            <p:cNvPr id="206" name="直接连接符 205"/>
            <p:cNvCxnSpPr/>
            <p:nvPr/>
          </p:nvCxnSpPr>
          <p:spPr>
            <a:xfrm>
              <a:off x="1239056" y="2825057"/>
              <a:ext cx="0" cy="1789912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7" name="直接连接符 206"/>
            <p:cNvCxnSpPr/>
            <p:nvPr/>
          </p:nvCxnSpPr>
          <p:spPr>
            <a:xfrm flipH="1">
              <a:off x="1394481" y="2825658"/>
              <a:ext cx="100971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08" name="组合 207"/>
          <p:cNvGrpSpPr/>
          <p:nvPr/>
        </p:nvGrpSpPr>
        <p:grpSpPr>
          <a:xfrm>
            <a:off x="7583734" y="4374175"/>
            <a:ext cx="537165" cy="1387274"/>
            <a:chOff x="1239056" y="2754720"/>
            <a:chExt cx="2279270" cy="1885824"/>
          </a:xfrm>
        </p:grpSpPr>
        <p:cxnSp>
          <p:nvCxnSpPr>
            <p:cNvPr id="209" name="直接连接符 208"/>
            <p:cNvCxnSpPr/>
            <p:nvPr/>
          </p:nvCxnSpPr>
          <p:spPr>
            <a:xfrm>
              <a:off x="1239056" y="2770734"/>
              <a:ext cx="0" cy="186981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 flipH="1">
              <a:off x="1239056" y="2754720"/>
              <a:ext cx="227927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1" name="组合 210"/>
          <p:cNvGrpSpPr/>
          <p:nvPr/>
        </p:nvGrpSpPr>
        <p:grpSpPr>
          <a:xfrm>
            <a:off x="9857183" y="3598450"/>
            <a:ext cx="1203172" cy="391805"/>
            <a:chOff x="571433" y="3331468"/>
            <a:chExt cx="5105236" cy="1364800"/>
          </a:xfrm>
        </p:grpSpPr>
        <p:cxnSp>
          <p:nvCxnSpPr>
            <p:cNvPr id="212" name="直接连接符 211"/>
            <p:cNvCxnSpPr/>
            <p:nvPr/>
          </p:nvCxnSpPr>
          <p:spPr>
            <a:xfrm flipH="1">
              <a:off x="4935700" y="4041201"/>
              <a:ext cx="740969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3" name="直接连接符 212"/>
            <p:cNvCxnSpPr/>
            <p:nvPr/>
          </p:nvCxnSpPr>
          <p:spPr>
            <a:xfrm>
              <a:off x="573332" y="3356998"/>
              <a:ext cx="0" cy="133927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4" name="直接连接符 213"/>
            <p:cNvCxnSpPr/>
            <p:nvPr/>
          </p:nvCxnSpPr>
          <p:spPr>
            <a:xfrm flipH="1">
              <a:off x="571433" y="3331468"/>
              <a:ext cx="436426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5" name="直接连接符 214"/>
            <p:cNvCxnSpPr/>
            <p:nvPr/>
          </p:nvCxnSpPr>
          <p:spPr>
            <a:xfrm>
              <a:off x="4935700" y="3331468"/>
              <a:ext cx="0" cy="682337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D41C54EC-883B-4A5B-B2A4-7AFBD2CE71A3}"/>
              </a:ext>
            </a:extLst>
          </p:cNvPr>
          <p:cNvGrpSpPr/>
          <p:nvPr/>
        </p:nvGrpSpPr>
        <p:grpSpPr>
          <a:xfrm>
            <a:off x="11009112" y="3666253"/>
            <a:ext cx="274434" cy="522964"/>
            <a:chOff x="4311617" y="4168879"/>
            <a:chExt cx="274449" cy="522994"/>
          </a:xfrm>
        </p:grpSpPr>
        <p:sp>
          <p:nvSpPr>
            <p:cNvPr id="217" name="流程图: 手动操作 216">
              <a:extLst>
                <a:ext uri="{FF2B5EF4-FFF2-40B4-BE49-F238E27FC236}">
                  <a16:creationId xmlns:a16="http://schemas.microsoft.com/office/drawing/2014/main" id="{4A679ACE-E2BD-4252-9904-A05DB870F3C7}"/>
                </a:ext>
              </a:extLst>
            </p:cNvPr>
            <p:cNvSpPr/>
            <p:nvPr/>
          </p:nvSpPr>
          <p:spPr>
            <a:xfrm rot="16200000">
              <a:off x="4229749" y="4326091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D57FAA9C-EC3A-4B57-A204-58E59098A820}"/>
                </a:ext>
              </a:extLst>
            </p:cNvPr>
            <p:cNvSpPr/>
            <p:nvPr/>
          </p:nvSpPr>
          <p:spPr>
            <a:xfrm>
              <a:off x="4311617" y="4168879"/>
              <a:ext cx="274449" cy="5229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399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99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378D642E-6D92-4405-A353-BFEB57767C92}"/>
              </a:ext>
            </a:extLst>
          </p:cNvPr>
          <p:cNvGrpSpPr/>
          <p:nvPr/>
        </p:nvGrpSpPr>
        <p:grpSpPr>
          <a:xfrm>
            <a:off x="7780626" y="3392811"/>
            <a:ext cx="274434" cy="522964"/>
            <a:chOff x="4311617" y="4168879"/>
            <a:chExt cx="274449" cy="522993"/>
          </a:xfrm>
        </p:grpSpPr>
        <p:sp>
          <p:nvSpPr>
            <p:cNvPr id="220" name="流程图: 手动操作 219">
              <a:extLst>
                <a:ext uri="{FF2B5EF4-FFF2-40B4-BE49-F238E27FC236}">
                  <a16:creationId xmlns:a16="http://schemas.microsoft.com/office/drawing/2014/main" id="{5E7471C7-1864-4BAD-8D71-22BC3A864AC2}"/>
                </a:ext>
              </a:extLst>
            </p:cNvPr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221" name="矩形 220">
              <a:extLst>
                <a:ext uri="{FF2B5EF4-FFF2-40B4-BE49-F238E27FC236}">
                  <a16:creationId xmlns:a16="http://schemas.microsoft.com/office/drawing/2014/main" id="{69C8A15E-093F-4717-8D80-7542B532303D}"/>
                </a:ext>
              </a:extLst>
            </p:cNvPr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399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99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22" name="直接连接符 221"/>
          <p:cNvCxnSpPr/>
          <p:nvPr/>
        </p:nvCxnSpPr>
        <p:spPr>
          <a:xfrm>
            <a:off x="4450826" y="3990100"/>
            <a:ext cx="0" cy="317419"/>
          </a:xfrm>
          <a:prstGeom prst="line">
            <a:avLst/>
          </a:prstGeom>
          <a:noFill/>
          <a:ln w="28575" cap="sq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7DE2143A-D4DA-4015-A941-FA55CF5386D7}"/>
              </a:ext>
            </a:extLst>
          </p:cNvPr>
          <p:cNvGrpSpPr/>
          <p:nvPr/>
        </p:nvGrpSpPr>
        <p:grpSpPr>
          <a:xfrm>
            <a:off x="4553665" y="4128629"/>
            <a:ext cx="274434" cy="522964"/>
            <a:chOff x="4311617" y="4168879"/>
            <a:chExt cx="274449" cy="522993"/>
          </a:xfrm>
        </p:grpSpPr>
        <p:sp>
          <p:nvSpPr>
            <p:cNvPr id="224" name="流程图: 手动操作 223">
              <a:extLst>
                <a:ext uri="{FF2B5EF4-FFF2-40B4-BE49-F238E27FC236}">
                  <a16:creationId xmlns:a16="http://schemas.microsoft.com/office/drawing/2014/main" id="{79995285-BF1E-4076-9640-75AB52E84963}"/>
                </a:ext>
              </a:extLst>
            </p:cNvPr>
            <p:cNvSpPr/>
            <p:nvPr/>
          </p:nvSpPr>
          <p:spPr>
            <a:xfrm rot="16200000">
              <a:off x="4218651" y="4335179"/>
              <a:ext cx="466196" cy="197947"/>
            </a:xfrm>
            <a:prstGeom prst="flowChartManualOperation">
              <a:avLst/>
            </a:prstGeom>
            <a:solidFill>
              <a:schemeClr val="bg1"/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F98C4768-69FC-4764-9C9D-EAD9FE758FA8}"/>
                </a:ext>
              </a:extLst>
            </p:cNvPr>
            <p:cNvSpPr/>
            <p:nvPr/>
          </p:nvSpPr>
          <p:spPr>
            <a:xfrm>
              <a:off x="4311617" y="4168879"/>
              <a:ext cx="274449" cy="5229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399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99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6" name="组合 225"/>
          <p:cNvGrpSpPr/>
          <p:nvPr/>
        </p:nvGrpSpPr>
        <p:grpSpPr>
          <a:xfrm>
            <a:off x="6533163" y="5381177"/>
            <a:ext cx="1411329" cy="404007"/>
            <a:chOff x="1394482" y="2325715"/>
            <a:chExt cx="1159010" cy="531703"/>
          </a:xfrm>
        </p:grpSpPr>
        <p:cxnSp>
          <p:nvCxnSpPr>
            <p:cNvPr id="227" name="直接连接符 226"/>
            <p:cNvCxnSpPr/>
            <p:nvPr/>
          </p:nvCxnSpPr>
          <p:spPr>
            <a:xfrm>
              <a:off x="2553492" y="2325715"/>
              <a:ext cx="0" cy="531703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直接连接符 227"/>
            <p:cNvCxnSpPr/>
            <p:nvPr/>
          </p:nvCxnSpPr>
          <p:spPr>
            <a:xfrm flipH="1">
              <a:off x="1394482" y="2857418"/>
              <a:ext cx="115901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9" name="组合 228"/>
          <p:cNvGrpSpPr/>
          <p:nvPr/>
        </p:nvGrpSpPr>
        <p:grpSpPr>
          <a:xfrm>
            <a:off x="9433336" y="1893209"/>
            <a:ext cx="286797" cy="1977742"/>
            <a:chOff x="1394482" y="2325714"/>
            <a:chExt cx="1159010" cy="531704"/>
          </a:xfrm>
        </p:grpSpPr>
        <p:cxnSp>
          <p:nvCxnSpPr>
            <p:cNvPr id="230" name="直接连接符 229"/>
            <p:cNvCxnSpPr/>
            <p:nvPr/>
          </p:nvCxnSpPr>
          <p:spPr>
            <a:xfrm>
              <a:off x="2553492" y="2325714"/>
              <a:ext cx="0" cy="526135"/>
            </a:xfrm>
            <a:prstGeom prst="line">
              <a:avLst/>
            </a:prstGeom>
            <a:noFill/>
            <a:ln w="2222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1" name="直接连接符 230"/>
            <p:cNvCxnSpPr/>
            <p:nvPr/>
          </p:nvCxnSpPr>
          <p:spPr>
            <a:xfrm flipH="1">
              <a:off x="1394482" y="2857418"/>
              <a:ext cx="1159010" cy="0"/>
            </a:xfrm>
            <a:prstGeom prst="line">
              <a:avLst/>
            </a:prstGeom>
            <a:noFill/>
            <a:ln w="2222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32" name="流程图: 延期 231">
            <a:extLst>
              <a:ext uri="{FF2B5EF4-FFF2-40B4-BE49-F238E27FC236}">
                <a16:creationId xmlns:a16="http://schemas.microsoft.com/office/drawing/2014/main" id="{9E682F92-4E30-4D08-B026-CB9306E60373}"/>
              </a:ext>
            </a:extLst>
          </p:cNvPr>
          <p:cNvSpPr/>
          <p:nvPr/>
        </p:nvSpPr>
        <p:spPr>
          <a:xfrm>
            <a:off x="9851035" y="1737881"/>
            <a:ext cx="250811" cy="203189"/>
          </a:xfrm>
          <a:prstGeom prst="flowChartDelay">
            <a:avLst/>
          </a:pr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grpSp>
        <p:nvGrpSpPr>
          <p:cNvPr id="233" name="组合 232"/>
          <p:cNvGrpSpPr/>
          <p:nvPr/>
        </p:nvGrpSpPr>
        <p:grpSpPr>
          <a:xfrm>
            <a:off x="4262398" y="2620175"/>
            <a:ext cx="1106045" cy="3188000"/>
            <a:chOff x="1239056" y="2754720"/>
            <a:chExt cx="7791499" cy="1918806"/>
          </a:xfrm>
        </p:grpSpPr>
        <p:cxnSp>
          <p:nvCxnSpPr>
            <p:cNvPr id="234" name="直接连接符 233"/>
            <p:cNvCxnSpPr/>
            <p:nvPr/>
          </p:nvCxnSpPr>
          <p:spPr>
            <a:xfrm>
              <a:off x="1239056" y="2770734"/>
              <a:ext cx="0" cy="1900954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5" name="直接连接符 234"/>
            <p:cNvCxnSpPr/>
            <p:nvPr/>
          </p:nvCxnSpPr>
          <p:spPr>
            <a:xfrm flipH="1">
              <a:off x="1239056" y="2754720"/>
              <a:ext cx="227927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6" name="直接连接符 235"/>
            <p:cNvCxnSpPr/>
            <p:nvPr/>
          </p:nvCxnSpPr>
          <p:spPr>
            <a:xfrm flipH="1">
              <a:off x="1239056" y="4673526"/>
              <a:ext cx="7791499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37" name="组合 236"/>
          <p:cNvGrpSpPr/>
          <p:nvPr/>
        </p:nvGrpSpPr>
        <p:grpSpPr>
          <a:xfrm>
            <a:off x="2372179" y="3512175"/>
            <a:ext cx="919085" cy="1617113"/>
            <a:chOff x="2522647" y="4028476"/>
            <a:chExt cx="969348" cy="1705549"/>
          </a:xfrm>
        </p:grpSpPr>
        <p:sp>
          <p:nvSpPr>
            <p:cNvPr id="238" name="矩形 237">
              <a:extLst>
                <a:ext uri="{FF2B5EF4-FFF2-40B4-BE49-F238E27FC236}">
                  <a16:creationId xmlns:a16="http://schemas.microsoft.com/office/drawing/2014/main" id="{2BEDA212-F5E3-4488-A529-74D05CD552A8}"/>
                </a:ext>
              </a:extLst>
            </p:cNvPr>
            <p:cNvSpPr/>
            <p:nvPr/>
          </p:nvSpPr>
          <p:spPr>
            <a:xfrm>
              <a:off x="2556996" y="4058983"/>
              <a:ext cx="874185" cy="13285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239" name="矩形 238">
              <a:extLst>
                <a:ext uri="{FF2B5EF4-FFF2-40B4-BE49-F238E27FC236}">
                  <a16:creationId xmlns:a16="http://schemas.microsoft.com/office/drawing/2014/main" id="{8CEE754C-6EBE-4CB8-92F3-BDF150EA7781}"/>
                </a:ext>
              </a:extLst>
            </p:cNvPr>
            <p:cNvSpPr/>
            <p:nvPr/>
          </p:nvSpPr>
          <p:spPr>
            <a:xfrm>
              <a:off x="2751430" y="4028476"/>
              <a:ext cx="488941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99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4DDBB2F0-4678-47BA-8310-C370F237B880}"/>
                </a:ext>
              </a:extLst>
            </p:cNvPr>
            <p:cNvSpPr/>
            <p:nvPr/>
          </p:nvSpPr>
          <p:spPr>
            <a:xfrm>
              <a:off x="3033486" y="4239007"/>
              <a:ext cx="458509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RD</a:t>
              </a:r>
              <a:endParaRPr lang="zh-CN" altLang="en-US" sz="1399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矩形 240">
              <a:extLst>
                <a:ext uri="{FF2B5EF4-FFF2-40B4-BE49-F238E27FC236}">
                  <a16:creationId xmlns:a16="http://schemas.microsoft.com/office/drawing/2014/main" id="{45B51F20-6826-4CB9-8ED2-B5177334080D}"/>
                </a:ext>
              </a:extLst>
            </p:cNvPr>
            <p:cNvSpPr/>
            <p:nvPr/>
          </p:nvSpPr>
          <p:spPr>
            <a:xfrm>
              <a:off x="2540198" y="4326068"/>
              <a:ext cx="331710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399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144CAF5F-323E-4DB4-8328-19B28C383939}"/>
                </a:ext>
              </a:extLst>
            </p:cNvPr>
            <p:cNvSpPr/>
            <p:nvPr/>
          </p:nvSpPr>
          <p:spPr>
            <a:xfrm>
              <a:off x="2553908" y="4650629"/>
              <a:ext cx="93696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Memory</a:t>
              </a:r>
              <a:endParaRPr lang="zh-CN" altLang="en-US" sz="1327" b="1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97729085-B111-46F8-A62A-C25EFEA72E04}"/>
                </a:ext>
              </a:extLst>
            </p:cNvPr>
            <p:cNvSpPr/>
            <p:nvPr/>
          </p:nvSpPr>
          <p:spPr>
            <a:xfrm>
              <a:off x="2522647" y="5002406"/>
              <a:ext cx="510920" cy="3244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99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44" name="组合 243"/>
            <p:cNvGrpSpPr/>
            <p:nvPr/>
          </p:nvGrpSpPr>
          <p:grpSpPr>
            <a:xfrm>
              <a:off x="2770074" y="5245311"/>
              <a:ext cx="477106" cy="488714"/>
              <a:chOff x="3743887" y="4293594"/>
              <a:chExt cx="477106" cy="451964"/>
            </a:xfrm>
            <a:solidFill>
              <a:srgbClr val="92D050"/>
            </a:solidFill>
          </p:grpSpPr>
          <p:grpSp>
            <p:nvGrpSpPr>
              <p:cNvPr id="245" name="组合 244">
                <a:extLst>
                  <a:ext uri="{FF2B5EF4-FFF2-40B4-BE49-F238E27FC236}">
                    <a16:creationId xmlns:a16="http://schemas.microsoft.com/office/drawing/2014/main" id="{D17CAF8C-4076-4CE2-A5A3-31CD3C927C07}"/>
                  </a:ext>
                </a:extLst>
              </p:cNvPr>
              <p:cNvGrpSpPr/>
              <p:nvPr/>
            </p:nvGrpSpPr>
            <p:grpSpPr>
              <a:xfrm>
                <a:off x="3743887" y="4420795"/>
                <a:ext cx="477106" cy="324763"/>
                <a:chOff x="2146087" y="4844273"/>
                <a:chExt cx="452392" cy="307940"/>
              </a:xfrm>
              <a:grpFill/>
            </p:grpSpPr>
            <p:cxnSp>
              <p:nvCxnSpPr>
                <p:cNvPr id="247" name="直接连接符 246">
                  <a:extLst>
                    <a:ext uri="{FF2B5EF4-FFF2-40B4-BE49-F238E27FC236}">
                      <a16:creationId xmlns:a16="http://schemas.microsoft.com/office/drawing/2014/main" id="{60241DBB-9382-4EB2-9651-AD0F4D4B58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64748" y="4844273"/>
                  <a:ext cx="0" cy="104775"/>
                </a:xfrm>
                <a:prstGeom prst="line">
                  <a:avLst/>
                </a:prstGeom>
                <a:grpFill/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8" name="矩形 247">
                  <a:extLst>
                    <a:ext uri="{FF2B5EF4-FFF2-40B4-BE49-F238E27FC236}">
                      <a16:creationId xmlns:a16="http://schemas.microsoft.com/office/drawing/2014/main" id="{51FFBD95-5C1D-49AA-8AE0-2E69AFB832FF}"/>
                    </a:ext>
                  </a:extLst>
                </p:cNvPr>
                <p:cNvSpPr/>
                <p:nvPr/>
              </p:nvSpPr>
              <p:spPr>
                <a:xfrm>
                  <a:off x="2146087" y="4910263"/>
                  <a:ext cx="452392" cy="24195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i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CLK</a:t>
                  </a:r>
                  <a:endParaRPr lang="zh-CN" altLang="en-US" sz="11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46" name="等腰三角形 245"/>
              <p:cNvSpPr/>
              <p:nvPr/>
            </p:nvSpPr>
            <p:spPr>
              <a:xfrm>
                <a:off x="3875914" y="4293594"/>
                <a:ext cx="201735" cy="126050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35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步骤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：构建多周期</a:t>
            </a:r>
            <a:r>
              <a:rPr lang="en-US" altLang="zh-CN" dirty="0" smtClean="0"/>
              <a:t>MIPS CPU</a:t>
            </a:r>
            <a:r>
              <a:rPr lang="zh-CN" altLang="en-US" dirty="0" smtClean="0"/>
              <a:t>数据通路</a:t>
            </a:r>
            <a:endParaRPr lang="zh-CN" altLang="en-US" dirty="0"/>
          </a:p>
        </p:txBody>
      </p:sp>
      <p:sp>
        <p:nvSpPr>
          <p:cNvPr id="5" name="内容占位符 5"/>
          <p:cNvSpPr txBox="1">
            <a:spLocks/>
          </p:cNvSpPr>
          <p:nvPr/>
        </p:nvSpPr>
        <p:spPr>
          <a:xfrm>
            <a:off x="487822" y="942764"/>
            <a:ext cx="11500978" cy="5637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在</a:t>
            </a:r>
            <a:r>
              <a:rPr lang="en-US" altLang="zh-CN" dirty="0" smtClean="0"/>
              <a:t>MIPS</a:t>
            </a:r>
            <a:r>
              <a:rPr lang="zh-CN" altLang="en-US" dirty="0" smtClean="0"/>
              <a:t>多周期</a:t>
            </a:r>
            <a:r>
              <a:rPr lang="en-US" altLang="zh-CN" dirty="0" smtClean="0"/>
              <a:t>CPU</a:t>
            </a:r>
            <a:r>
              <a:rPr lang="zh-CN" altLang="en-US" dirty="0" smtClean="0"/>
              <a:t>（</a:t>
            </a:r>
            <a:r>
              <a:rPr lang="zh-CN" altLang="en-US" dirty="0"/>
              <a:t>微程序</a:t>
            </a:r>
            <a:r>
              <a:rPr lang="zh-CN" altLang="en-US" dirty="0" smtClean="0"/>
              <a:t>）子电路中，利用如下组件构建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数据通路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PC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MEM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IR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DR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RegFile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ALU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Controller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355" y="1576693"/>
            <a:ext cx="4298645" cy="209344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9"/>
          <a:stretch/>
        </p:blipFill>
        <p:spPr>
          <a:xfrm>
            <a:off x="-127000" y="3694945"/>
            <a:ext cx="12014200" cy="285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1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步骤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：设计硬布线控制器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6290349" cy="5637024"/>
          </a:xfrm>
        </p:spPr>
        <p:txBody>
          <a:bodyPr>
            <a:normAutofit/>
          </a:bodyPr>
          <a:lstStyle/>
          <a:p>
            <a:pPr marL="325103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2275" b="1" dirty="0" smtClean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输入信号</a:t>
            </a:r>
            <a:endParaRPr lang="en-US" altLang="zh-CN" sz="2275" b="1" dirty="0">
              <a:latin typeface="Microsoft YaHei" charset="0"/>
              <a:ea typeface="Microsoft YaHei" charset="0"/>
              <a:cs typeface="Microsoft YaHei" charset="0"/>
              <a:sym typeface="Arial" panose="020B0604020202020204" pitchFamily="34" charset="0"/>
            </a:endParaRP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指令字</a:t>
            </a:r>
            <a:r>
              <a:rPr lang="en-US" altLang="zh-CN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Opcode</a:t>
            </a: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，</a:t>
            </a:r>
            <a:r>
              <a:rPr lang="en-US" altLang="zh-CN" sz="2275" b="1" dirty="0" err="1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Func</a:t>
            </a: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字段（</a:t>
            </a:r>
            <a:r>
              <a:rPr lang="en-US" altLang="zh-CN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12</a:t>
            </a: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位</a:t>
            </a:r>
            <a:r>
              <a:rPr lang="zh-CN" altLang="en-US" sz="2275" b="1" dirty="0" smtClean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）</a:t>
            </a:r>
            <a:endParaRPr lang="en-US" altLang="zh-CN" sz="2275" b="1" dirty="0" smtClean="0">
              <a:latin typeface="Microsoft YaHei" charset="0"/>
              <a:ea typeface="Microsoft YaHei" charset="0"/>
              <a:cs typeface="Microsoft YaHei" charset="0"/>
              <a:sym typeface="Arial" panose="020B0604020202020204" pitchFamily="34" charset="0"/>
            </a:endParaRP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 smtClean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时钟信号、复位信号</a:t>
            </a:r>
            <a:endParaRPr lang="en-US" altLang="zh-CN" sz="2275" b="1" dirty="0">
              <a:latin typeface="Microsoft YaHei" charset="0"/>
              <a:ea typeface="Microsoft YaHei" charset="0"/>
              <a:cs typeface="Microsoft YaHei" charset="0"/>
              <a:sym typeface="Arial" panose="020B0604020202020204" pitchFamily="34" charset="0"/>
            </a:endParaRPr>
          </a:p>
          <a:p>
            <a:pPr marL="325103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输出信号</a:t>
            </a:r>
            <a:endParaRPr lang="en-US" altLang="zh-CN" sz="2275" b="1" dirty="0">
              <a:latin typeface="Microsoft YaHei" charset="0"/>
              <a:ea typeface="Microsoft YaHei" charset="0"/>
              <a:cs typeface="Microsoft YaHei" charset="0"/>
              <a:sym typeface="Arial" panose="020B0604020202020204" pitchFamily="34" charset="0"/>
            </a:endParaRP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多路选择器选择信号</a:t>
            </a:r>
            <a:endParaRPr lang="en-US" altLang="zh-CN" sz="2275" b="1" dirty="0">
              <a:latin typeface="Microsoft YaHei" charset="0"/>
              <a:ea typeface="Microsoft YaHei" charset="0"/>
              <a:cs typeface="Microsoft YaHei" charset="0"/>
              <a:sym typeface="Arial" panose="020B0604020202020204" pitchFamily="34" charset="0"/>
            </a:endParaRP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内存访问控制信号</a:t>
            </a:r>
            <a:endParaRPr lang="en-US" altLang="zh-CN" sz="2275" b="1" dirty="0">
              <a:latin typeface="Microsoft YaHei" charset="0"/>
              <a:ea typeface="Microsoft YaHei" charset="0"/>
              <a:cs typeface="Microsoft YaHei" charset="0"/>
              <a:sym typeface="Arial" panose="020B0604020202020204" pitchFamily="34" charset="0"/>
            </a:endParaRP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寄存器写使能</a:t>
            </a:r>
            <a:r>
              <a:rPr lang="zh-CN" altLang="en-US" sz="2275" b="1" dirty="0" smtClean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信号</a:t>
            </a: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 smtClean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运算器控制信号、指令译码信号</a:t>
            </a:r>
          </a:p>
          <a:p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7620000" y="2456970"/>
            <a:ext cx="3858330" cy="3842230"/>
          </a:xfrm>
          <a:prstGeom prst="roundRect">
            <a:avLst/>
          </a:prstGeom>
          <a:solidFill>
            <a:srgbClr val="FFFF99"/>
          </a:solidFill>
          <a:ln w="57150">
            <a:solidFill>
              <a:srgbClr val="FF6600"/>
            </a:solidFill>
            <a:round/>
            <a:headEnd/>
            <a:tailEnd type="triangle" w="med" len="med"/>
          </a:ln>
          <a:extLst/>
        </p:spPr>
        <p:txBody>
          <a:bodyPr vert="horz" wrap="square" lIns="86699" tIns="43349" rIns="86699" bIns="43349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3792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50" t="40189"/>
          <a:stretch/>
        </p:blipFill>
        <p:spPr>
          <a:xfrm>
            <a:off x="7620000" y="2531182"/>
            <a:ext cx="3687962" cy="379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5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控制信号功能说明  </a:t>
            </a:r>
            <a:r>
              <a:rPr lang="zh-CN" altLang="en-US" dirty="0"/>
              <a:t>（</a:t>
            </a:r>
            <a:r>
              <a:rPr lang="en-US" altLang="zh-CN" dirty="0"/>
              <a:t>8</a:t>
            </a:r>
            <a:r>
              <a:rPr lang="zh-CN" altLang="en-US" dirty="0"/>
              <a:t>条核心指令集）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99532"/>
              </p:ext>
            </p:extLst>
          </p:nvPr>
        </p:nvGraphicFramePr>
        <p:xfrm>
          <a:off x="773641" y="875255"/>
          <a:ext cx="10617201" cy="5649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121">
                  <a:extLst>
                    <a:ext uri="{9D8B030D-6E8A-4147-A177-3AD203B41FA5}">
                      <a16:colId xmlns:a16="http://schemas.microsoft.com/office/drawing/2014/main" val="230254398"/>
                    </a:ext>
                  </a:extLst>
                </a:gridCol>
                <a:gridCol w="1435855">
                  <a:extLst>
                    <a:ext uri="{9D8B030D-6E8A-4147-A177-3AD203B41FA5}">
                      <a16:colId xmlns:a16="http://schemas.microsoft.com/office/drawing/2014/main" val="1122086978"/>
                    </a:ext>
                  </a:extLst>
                </a:gridCol>
                <a:gridCol w="3155950">
                  <a:extLst>
                    <a:ext uri="{9D8B030D-6E8A-4147-A177-3AD203B41FA5}">
                      <a16:colId xmlns:a16="http://schemas.microsoft.com/office/drawing/2014/main" val="2183299390"/>
                    </a:ext>
                  </a:extLst>
                </a:gridCol>
                <a:gridCol w="5121275">
                  <a:extLst>
                    <a:ext uri="{9D8B030D-6E8A-4147-A177-3AD203B41FA5}">
                      <a16:colId xmlns:a16="http://schemas.microsoft.com/office/drawing/2014/main" val="1038699828"/>
                    </a:ext>
                  </a:extLst>
                </a:gridCol>
              </a:tblGrid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信号说明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产生条件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118681"/>
                  </a:ext>
                </a:extLst>
              </a:tr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PCWrite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写使能控制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取指令周期，分支指令执行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987235"/>
                  </a:ext>
                </a:extLst>
              </a:tr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IorD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指令还是数据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altLang="en-US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表示指令，</a:t>
                      </a:r>
                      <a:r>
                        <a:rPr lang="en-US" altLang="zh-CN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表示数据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IRwrite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指令寄存器写使能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高电平有效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MemWrite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写内存控制信号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MemRead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读内存控制信号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lw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 取指令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Beq</a:t>
                      </a:r>
                      <a:endParaRPr lang="en-US" altLang="zh-CN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Beq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指令译码信号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Beq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6408605"/>
                  </a:ext>
                </a:extLst>
              </a:tr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Bne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Bne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指令译码信号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Bne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0471316"/>
                  </a:ext>
                </a:extLst>
              </a:tr>
              <a:tr h="421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PcSrc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输入来源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顺序寻址还是跳跃寻址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981625"/>
                  </a:ext>
                </a:extLst>
              </a:tr>
              <a:tr h="421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AluOP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运算器操作控制符 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ALU_Control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控制，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加，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01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减，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由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Funct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717667"/>
                  </a:ext>
                </a:extLst>
              </a:tr>
              <a:tr h="36978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AluSrcA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运算器第一输入选择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119173"/>
                  </a:ext>
                </a:extLst>
              </a:tr>
              <a:tr h="36978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AluSrcB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运算器第二输入选择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Lw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指令，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指令，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addi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5857212"/>
                  </a:ext>
                </a:extLst>
              </a:tr>
              <a:tr h="36978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RegWrite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寄存器写使能控制信号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寄存器写回信号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431710"/>
                  </a:ext>
                </a:extLst>
              </a:tr>
              <a:tr h="36978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RegDst</a:t>
                      </a:r>
                      <a:endParaRPr lang="zh-CN" altLang="en-US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写入寄存器选择控制信号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R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型指令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9912068"/>
                  </a:ext>
                </a:extLst>
              </a:tr>
              <a:tr h="36978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MemToReg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写入寄存器的数据来自存储器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lw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5817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62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构建</a:t>
            </a:r>
            <a:r>
              <a:rPr lang="zh-CN" altLang="en-US" dirty="0" smtClean="0"/>
              <a:t>指令状态变换图</a:t>
            </a:r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22" y="358253"/>
            <a:ext cx="11573574" cy="6499747"/>
          </a:xfrm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7603066" y="5006988"/>
            <a:ext cx="4267201" cy="16478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不同状态给出不同信号</a:t>
            </a:r>
            <a:endParaRPr lang="en-US" altLang="zh-CN" dirty="0" smtClean="0"/>
          </a:p>
          <a:p>
            <a:r>
              <a:rPr lang="zh-CN" altLang="en-US" dirty="0" smtClean="0"/>
              <a:t>形成相应通路</a:t>
            </a:r>
            <a:endParaRPr lang="en-US" altLang="zh-CN" dirty="0" smtClean="0"/>
          </a:p>
          <a:p>
            <a:r>
              <a:rPr lang="zh-CN" altLang="en-US" dirty="0"/>
              <a:t>控制信号仅仅与状态有关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122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设计硬布线控制器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2900627" y="1187902"/>
            <a:ext cx="6388303" cy="4216290"/>
            <a:chOff x="6246779" y="2133703"/>
            <a:chExt cx="7376130" cy="4868257"/>
          </a:xfrm>
        </p:grpSpPr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6250574" y="3369112"/>
              <a:ext cx="536239" cy="1440000"/>
            </a:xfrm>
            <a:prstGeom prst="rect">
              <a:avLst/>
            </a:prstGeom>
            <a:solidFill>
              <a:srgbClr val="FFC000"/>
            </a:solidFill>
            <a:ln w="3175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277"/>
              <a:r>
                <a:rPr lang="zh-CN" altLang="en-US" sz="1327" b="1" kern="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指令寄存器</a:t>
              </a:r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6246779" y="4854181"/>
              <a:ext cx="492101" cy="376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277"/>
              <a:r>
                <a:rPr lang="en-US" altLang="zh-CN" sz="1517" b="1" dirty="0">
                  <a:solidFill>
                    <a:srgbClr val="001010"/>
                  </a:solidFill>
                  <a:latin typeface="微软雅黑"/>
                  <a:ea typeface="微软雅黑"/>
                </a:rPr>
                <a:t>IR</a:t>
              </a: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6947836" y="2605534"/>
              <a:ext cx="1109046" cy="376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277"/>
              <a:r>
                <a:rPr lang="zh-CN" altLang="en-US" sz="1517" b="1" dirty="0">
                  <a:latin typeface="微软雅黑"/>
                  <a:ea typeface="微软雅黑"/>
                </a:rPr>
                <a:t>反馈信号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9217943" y="4827576"/>
              <a:ext cx="909103" cy="939937"/>
              <a:chOff x="5997326" y="4609422"/>
              <a:chExt cx="909103" cy="571095"/>
            </a:xfrm>
          </p:grpSpPr>
          <p:sp>
            <p:nvSpPr>
              <p:cNvPr id="89" name="Line 38"/>
              <p:cNvSpPr>
                <a:spLocks noChangeShapeType="1"/>
              </p:cNvSpPr>
              <p:nvPr/>
            </p:nvSpPr>
            <p:spPr bwMode="auto">
              <a:xfrm flipV="1">
                <a:off x="5997326" y="4609422"/>
                <a:ext cx="0" cy="571095"/>
              </a:xfrm>
              <a:prstGeom prst="line">
                <a:avLst/>
              </a:prstGeom>
              <a:noFill/>
              <a:ln w="25400">
                <a:solidFill>
                  <a:srgbClr val="C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277"/>
                <a:endParaRPr lang="zh-CN" altLang="en-US" sz="1327" b="1">
                  <a:solidFill>
                    <a:srgbClr val="C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90" name="Line 44"/>
              <p:cNvSpPr>
                <a:spLocks noChangeShapeType="1"/>
              </p:cNvSpPr>
              <p:nvPr/>
            </p:nvSpPr>
            <p:spPr bwMode="auto">
              <a:xfrm flipV="1">
                <a:off x="6906429" y="4609422"/>
                <a:ext cx="0" cy="571095"/>
              </a:xfrm>
              <a:prstGeom prst="line">
                <a:avLst/>
              </a:prstGeom>
              <a:noFill/>
              <a:ln w="25400">
                <a:solidFill>
                  <a:srgbClr val="C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277"/>
                <a:endParaRPr lang="zh-CN" altLang="en-US" sz="1327" b="1">
                  <a:solidFill>
                    <a:srgbClr val="C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91" name="Line 38"/>
              <p:cNvSpPr>
                <a:spLocks noChangeShapeType="1"/>
              </p:cNvSpPr>
              <p:nvPr/>
            </p:nvSpPr>
            <p:spPr bwMode="auto">
              <a:xfrm flipV="1">
                <a:off x="6300360" y="4609422"/>
                <a:ext cx="0" cy="571095"/>
              </a:xfrm>
              <a:prstGeom prst="line">
                <a:avLst/>
              </a:prstGeom>
              <a:noFill/>
              <a:ln w="25400">
                <a:solidFill>
                  <a:srgbClr val="C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277"/>
                <a:endParaRPr lang="zh-CN" altLang="en-US" sz="1327" b="1">
                  <a:solidFill>
                    <a:srgbClr val="C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92" name="Line 38"/>
              <p:cNvSpPr>
                <a:spLocks noChangeShapeType="1"/>
              </p:cNvSpPr>
              <p:nvPr/>
            </p:nvSpPr>
            <p:spPr bwMode="auto">
              <a:xfrm flipV="1">
                <a:off x="6603394" y="4609422"/>
                <a:ext cx="0" cy="571095"/>
              </a:xfrm>
              <a:prstGeom prst="line">
                <a:avLst/>
              </a:prstGeom>
              <a:noFill/>
              <a:ln w="25400">
                <a:solidFill>
                  <a:srgbClr val="C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277"/>
                <a:endParaRPr lang="zh-CN" altLang="en-US" sz="1327" b="1">
                  <a:solidFill>
                    <a:srgbClr val="C00000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10" name="Line 52"/>
            <p:cNvSpPr>
              <a:spLocks noChangeShapeType="1"/>
            </p:cNvSpPr>
            <p:nvPr/>
          </p:nvSpPr>
          <p:spPr bwMode="auto">
            <a:xfrm rot="5400000" flipV="1">
              <a:off x="8538080" y="3335862"/>
              <a:ext cx="0" cy="60774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277"/>
              <a:endParaRPr lang="zh-CN" altLang="en-US" sz="1327" b="1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1" name="Line 53"/>
            <p:cNvSpPr>
              <a:spLocks noChangeShapeType="1"/>
            </p:cNvSpPr>
            <p:nvPr/>
          </p:nvSpPr>
          <p:spPr bwMode="auto">
            <a:xfrm rot="5400000" flipV="1">
              <a:off x="8538080" y="3486542"/>
              <a:ext cx="0" cy="60774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277"/>
              <a:endParaRPr lang="zh-CN" altLang="en-US" sz="1327" b="1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2" name="Line 54"/>
            <p:cNvSpPr>
              <a:spLocks noChangeShapeType="1"/>
            </p:cNvSpPr>
            <p:nvPr/>
          </p:nvSpPr>
          <p:spPr bwMode="auto">
            <a:xfrm rot="5400000" flipV="1">
              <a:off x="8538080" y="3637222"/>
              <a:ext cx="0" cy="60774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277"/>
              <a:endParaRPr lang="zh-CN" altLang="en-US" sz="1327" b="1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3" name="Line 55"/>
            <p:cNvSpPr>
              <a:spLocks noChangeShapeType="1"/>
            </p:cNvSpPr>
            <p:nvPr/>
          </p:nvSpPr>
          <p:spPr bwMode="auto">
            <a:xfrm rot="5400000" flipV="1">
              <a:off x="8538080" y="3789576"/>
              <a:ext cx="0" cy="60774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277"/>
              <a:endParaRPr lang="zh-CN" altLang="en-US" sz="1327" b="1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4" name="Line 56"/>
            <p:cNvSpPr>
              <a:spLocks noChangeShapeType="1"/>
            </p:cNvSpPr>
            <p:nvPr/>
          </p:nvSpPr>
          <p:spPr bwMode="auto">
            <a:xfrm rot="5400000" flipV="1">
              <a:off x="8538080" y="3941930"/>
              <a:ext cx="0" cy="60774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277"/>
              <a:endParaRPr lang="zh-CN" altLang="en-US" sz="1327" b="1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5" name="Line 57"/>
            <p:cNvSpPr>
              <a:spLocks noChangeShapeType="1"/>
            </p:cNvSpPr>
            <p:nvPr/>
          </p:nvSpPr>
          <p:spPr bwMode="auto">
            <a:xfrm rot="5400000" flipV="1">
              <a:off x="8538080" y="4094284"/>
              <a:ext cx="0" cy="60774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277"/>
              <a:endParaRPr lang="zh-CN" altLang="en-US" sz="1327" b="1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6" name="Line 58"/>
            <p:cNvSpPr>
              <a:spLocks noChangeShapeType="1"/>
            </p:cNvSpPr>
            <p:nvPr/>
          </p:nvSpPr>
          <p:spPr bwMode="auto">
            <a:xfrm rot="5400000" flipV="1">
              <a:off x="8538080" y="4244965"/>
              <a:ext cx="0" cy="607743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277"/>
              <a:endParaRPr lang="zh-CN" altLang="en-US" sz="1327" b="1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7" name="Rectangle 60"/>
            <p:cNvSpPr>
              <a:spLocks noChangeArrowheads="1"/>
            </p:cNvSpPr>
            <p:nvPr/>
          </p:nvSpPr>
          <p:spPr bwMode="auto">
            <a:xfrm>
              <a:off x="8294526" y="3276424"/>
              <a:ext cx="381652" cy="376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277"/>
              <a:r>
                <a:rPr lang="en-US" altLang="zh-CN" sz="1517" b="1" dirty="0">
                  <a:solidFill>
                    <a:srgbClr val="FF6600"/>
                  </a:solidFill>
                  <a:latin typeface="微软雅黑"/>
                  <a:ea typeface="微软雅黑"/>
                </a:rPr>
                <a:t>I</a:t>
              </a:r>
              <a:r>
                <a:rPr lang="en-US" altLang="zh-CN" sz="1517" b="1" baseline="-25000" dirty="0">
                  <a:solidFill>
                    <a:srgbClr val="FF6600"/>
                  </a:solidFill>
                  <a:latin typeface="微软雅黑"/>
                  <a:ea typeface="微软雅黑"/>
                </a:rPr>
                <a:t>1</a:t>
              </a:r>
            </a:p>
          </p:txBody>
        </p:sp>
        <p:sp>
          <p:nvSpPr>
            <p:cNvPr id="18" name="Rectangle 61"/>
            <p:cNvSpPr>
              <a:spLocks noChangeArrowheads="1"/>
            </p:cNvSpPr>
            <p:nvPr/>
          </p:nvSpPr>
          <p:spPr bwMode="auto">
            <a:xfrm>
              <a:off x="8289452" y="4567251"/>
              <a:ext cx="435327" cy="376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277"/>
              <a:r>
                <a:rPr lang="en-US" altLang="zh-CN" sz="1517" b="1" dirty="0" err="1">
                  <a:solidFill>
                    <a:srgbClr val="FF6600"/>
                  </a:solidFill>
                  <a:latin typeface="微软雅黑"/>
                  <a:ea typeface="微软雅黑"/>
                </a:rPr>
                <a:t>I</a:t>
              </a:r>
              <a:r>
                <a:rPr lang="en-US" altLang="zh-CN" sz="1517" b="1" baseline="-25000" dirty="0" err="1">
                  <a:solidFill>
                    <a:srgbClr val="FF6600"/>
                  </a:solidFill>
                  <a:latin typeface="微软雅黑"/>
                  <a:ea typeface="微软雅黑"/>
                </a:rPr>
                <a:t>m</a:t>
              </a:r>
              <a:endParaRPr lang="en-US" altLang="zh-CN" sz="1517" b="1" baseline="-25000" dirty="0">
                <a:solidFill>
                  <a:srgbClr val="FF66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 rot="5400000">
              <a:off x="12320410" y="3435489"/>
              <a:ext cx="2228826" cy="376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277"/>
              <a:r>
                <a:rPr lang="zh-CN" altLang="en-US" sz="1517" b="1" dirty="0">
                  <a:solidFill>
                    <a:srgbClr val="FF0000"/>
                  </a:solidFill>
                  <a:latin typeface="微软雅黑"/>
                  <a:ea typeface="微软雅黑"/>
                </a:rPr>
                <a:t>微操作控制信号序列</a:t>
              </a:r>
            </a:p>
          </p:txBody>
        </p:sp>
        <p:grpSp>
          <p:nvGrpSpPr>
            <p:cNvPr id="20" name="Group 11"/>
            <p:cNvGrpSpPr>
              <a:grpSpLocks/>
            </p:cNvGrpSpPr>
            <p:nvPr/>
          </p:nvGrpSpPr>
          <p:grpSpPr bwMode="auto">
            <a:xfrm rot="5400000">
              <a:off x="11981205" y="3347516"/>
              <a:ext cx="2122917" cy="455389"/>
              <a:chOff x="2746" y="1207"/>
              <a:chExt cx="1268" cy="409"/>
            </a:xfrm>
          </p:grpSpPr>
          <p:grpSp>
            <p:nvGrpSpPr>
              <p:cNvPr id="73" name="Group 12"/>
              <p:cNvGrpSpPr>
                <a:grpSpLocks/>
              </p:cNvGrpSpPr>
              <p:nvPr/>
            </p:nvGrpSpPr>
            <p:grpSpPr bwMode="auto">
              <a:xfrm>
                <a:off x="2746" y="1207"/>
                <a:ext cx="725" cy="409"/>
                <a:chOff x="4330" y="2840"/>
                <a:chExt cx="725" cy="409"/>
              </a:xfrm>
            </p:grpSpPr>
            <p:sp>
              <p:nvSpPr>
                <p:cNvPr id="80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4330" y="2840"/>
                  <a:ext cx="0" cy="409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277"/>
                  <a:endParaRPr lang="zh-CN" altLang="en-US" sz="1327" b="1">
                    <a:solidFill>
                      <a:srgbClr val="000000"/>
                    </a:solidFill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81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4420" y="2840"/>
                  <a:ext cx="0" cy="409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277"/>
                  <a:endParaRPr lang="zh-CN" altLang="en-US" sz="1327" b="1">
                    <a:solidFill>
                      <a:srgbClr val="000000"/>
                    </a:solidFill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82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4511" y="2840"/>
                  <a:ext cx="0" cy="409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277"/>
                  <a:endParaRPr lang="zh-CN" altLang="en-US" sz="1327" b="1">
                    <a:solidFill>
                      <a:srgbClr val="000000"/>
                    </a:solidFill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83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4602" y="2840"/>
                  <a:ext cx="0" cy="409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277"/>
                  <a:endParaRPr lang="zh-CN" altLang="en-US" sz="1327" b="1">
                    <a:solidFill>
                      <a:srgbClr val="000000"/>
                    </a:solidFill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84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4693" y="2840"/>
                  <a:ext cx="0" cy="409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277"/>
                  <a:endParaRPr lang="zh-CN" altLang="en-US" sz="1327" b="1">
                    <a:solidFill>
                      <a:srgbClr val="000000"/>
                    </a:solidFill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85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4783" y="2840"/>
                  <a:ext cx="0" cy="409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277"/>
                  <a:endParaRPr lang="zh-CN" altLang="en-US" sz="1327" b="1">
                    <a:solidFill>
                      <a:srgbClr val="000000"/>
                    </a:solidFill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86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4874" y="2840"/>
                  <a:ext cx="0" cy="409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277"/>
                  <a:endParaRPr lang="zh-CN" altLang="en-US" sz="1327" b="1">
                    <a:solidFill>
                      <a:srgbClr val="000000"/>
                    </a:solidFill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87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4965" y="2840"/>
                  <a:ext cx="0" cy="409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277"/>
                  <a:endParaRPr lang="zh-CN" altLang="en-US" sz="1327" b="1">
                    <a:solidFill>
                      <a:srgbClr val="000000"/>
                    </a:solidFill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88" name="Line 21"/>
                <p:cNvSpPr>
                  <a:spLocks noChangeShapeType="1"/>
                </p:cNvSpPr>
                <p:nvPr/>
              </p:nvSpPr>
              <p:spPr bwMode="auto">
                <a:xfrm flipV="1">
                  <a:off x="5055" y="2840"/>
                  <a:ext cx="0" cy="409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277"/>
                  <a:endParaRPr lang="zh-CN" altLang="en-US" sz="1327" b="1">
                    <a:solidFill>
                      <a:srgbClr val="000000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sp>
            <p:nvSpPr>
              <p:cNvPr id="74" name="Line 22"/>
              <p:cNvSpPr>
                <a:spLocks noChangeShapeType="1"/>
              </p:cNvSpPr>
              <p:nvPr/>
            </p:nvSpPr>
            <p:spPr bwMode="auto">
              <a:xfrm flipV="1">
                <a:off x="3561" y="1207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277"/>
                <a:endParaRPr lang="zh-CN" altLang="en-US" sz="1327" b="1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75" name="Line 23"/>
              <p:cNvSpPr>
                <a:spLocks noChangeShapeType="1"/>
              </p:cNvSpPr>
              <p:nvPr/>
            </p:nvSpPr>
            <p:spPr bwMode="auto">
              <a:xfrm flipV="1">
                <a:off x="3651" y="1207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277"/>
                <a:endParaRPr lang="zh-CN" altLang="en-US" sz="1327" b="1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76" name="Line 24"/>
              <p:cNvSpPr>
                <a:spLocks noChangeShapeType="1"/>
              </p:cNvSpPr>
              <p:nvPr/>
            </p:nvSpPr>
            <p:spPr bwMode="auto">
              <a:xfrm flipV="1">
                <a:off x="3742" y="1207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277"/>
                <a:endParaRPr lang="zh-CN" altLang="en-US" sz="1327" b="1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77" name="Line 25"/>
              <p:cNvSpPr>
                <a:spLocks noChangeShapeType="1"/>
              </p:cNvSpPr>
              <p:nvPr/>
            </p:nvSpPr>
            <p:spPr bwMode="auto">
              <a:xfrm flipV="1">
                <a:off x="3833" y="1207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277"/>
                <a:endParaRPr lang="zh-CN" altLang="en-US" sz="1327" b="1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78" name="Line 26"/>
              <p:cNvSpPr>
                <a:spLocks noChangeShapeType="1"/>
              </p:cNvSpPr>
              <p:nvPr/>
            </p:nvSpPr>
            <p:spPr bwMode="auto">
              <a:xfrm flipV="1">
                <a:off x="3924" y="1207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277"/>
                <a:endParaRPr lang="zh-CN" altLang="en-US" sz="1327" b="1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79" name="Line 27"/>
              <p:cNvSpPr>
                <a:spLocks noChangeShapeType="1"/>
              </p:cNvSpPr>
              <p:nvPr/>
            </p:nvSpPr>
            <p:spPr bwMode="auto">
              <a:xfrm flipV="1">
                <a:off x="4014" y="1207"/>
                <a:ext cx="0" cy="40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277"/>
                <a:endParaRPr lang="zh-CN" altLang="en-US" sz="1327" b="1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21" name="Group 62"/>
            <p:cNvGrpSpPr>
              <a:grpSpLocks/>
            </p:cNvGrpSpPr>
            <p:nvPr/>
          </p:nvGrpSpPr>
          <p:grpSpPr bwMode="auto">
            <a:xfrm rot="5400000">
              <a:off x="11608684" y="3375139"/>
              <a:ext cx="2943286" cy="460413"/>
              <a:chOff x="2337" y="1230"/>
              <a:chExt cx="1758" cy="275"/>
            </a:xfrm>
          </p:grpSpPr>
          <p:sp>
            <p:nvSpPr>
              <p:cNvPr id="71" name="Rectangle 63"/>
              <p:cNvSpPr>
                <a:spLocks noChangeArrowheads="1"/>
              </p:cNvSpPr>
              <p:nvPr/>
            </p:nvSpPr>
            <p:spPr bwMode="auto">
              <a:xfrm rot="16200000">
                <a:off x="2313" y="1255"/>
                <a:ext cx="273" cy="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277"/>
                <a:r>
                  <a:rPr lang="en-US" altLang="zh-CN" sz="1517" b="1" dirty="0">
                    <a:solidFill>
                      <a:srgbClr val="FF0000"/>
                    </a:solidFill>
                    <a:latin typeface="微软雅黑"/>
                    <a:ea typeface="微软雅黑"/>
                  </a:rPr>
                  <a:t>C</a:t>
                </a:r>
                <a:r>
                  <a:rPr lang="en-US" altLang="zh-CN" sz="1517" b="1" baseline="-25000" dirty="0">
                    <a:solidFill>
                      <a:srgbClr val="FF0000"/>
                    </a:solidFill>
                    <a:latin typeface="微软雅黑"/>
                    <a:ea typeface="微软雅黑"/>
                  </a:rPr>
                  <a:t>1</a:t>
                </a:r>
              </a:p>
            </p:txBody>
          </p:sp>
          <p:sp>
            <p:nvSpPr>
              <p:cNvPr id="72" name="Rectangle 64"/>
              <p:cNvSpPr>
                <a:spLocks noChangeArrowheads="1"/>
              </p:cNvSpPr>
              <p:nvPr/>
            </p:nvSpPr>
            <p:spPr bwMode="auto">
              <a:xfrm rot="16200000">
                <a:off x="3845" y="1255"/>
                <a:ext cx="275" cy="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914277"/>
                <a:r>
                  <a:rPr lang="en-US" altLang="zh-CN" sz="1517" b="1" dirty="0">
                    <a:solidFill>
                      <a:srgbClr val="FF0000"/>
                    </a:solidFill>
                    <a:latin typeface="微软雅黑"/>
                    <a:ea typeface="微软雅黑"/>
                  </a:rPr>
                  <a:t>C</a:t>
                </a:r>
                <a:r>
                  <a:rPr lang="en-US" altLang="zh-CN" sz="1517" b="1" baseline="-25000" dirty="0">
                    <a:solidFill>
                      <a:srgbClr val="FF0000"/>
                    </a:solidFill>
                    <a:latin typeface="微软雅黑"/>
                    <a:ea typeface="微软雅黑"/>
                  </a:rPr>
                  <a:t>n</a:t>
                </a:r>
              </a:p>
            </p:txBody>
          </p:sp>
        </p:grpSp>
        <p:sp>
          <p:nvSpPr>
            <p:cNvPr id="22" name="Line 72"/>
            <p:cNvSpPr>
              <a:spLocks noChangeShapeType="1"/>
            </p:cNvSpPr>
            <p:nvPr/>
          </p:nvSpPr>
          <p:spPr bwMode="auto">
            <a:xfrm rot="5400000" flipV="1">
              <a:off x="8540591" y="2271891"/>
              <a:ext cx="0" cy="6077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277"/>
              <a:endParaRPr lang="zh-CN" altLang="en-US" sz="1327" b="1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3" name="Line 73"/>
            <p:cNvSpPr>
              <a:spLocks noChangeShapeType="1"/>
            </p:cNvSpPr>
            <p:nvPr/>
          </p:nvSpPr>
          <p:spPr bwMode="auto">
            <a:xfrm rot="5400000" flipV="1">
              <a:off x="8540591" y="2422571"/>
              <a:ext cx="0" cy="6077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277"/>
              <a:endParaRPr lang="zh-CN" altLang="en-US" sz="1327" b="1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4" name="Line 74"/>
            <p:cNvSpPr>
              <a:spLocks noChangeShapeType="1"/>
            </p:cNvSpPr>
            <p:nvPr/>
          </p:nvSpPr>
          <p:spPr bwMode="auto">
            <a:xfrm rot="5400000" flipV="1">
              <a:off x="8540591" y="2573251"/>
              <a:ext cx="0" cy="6077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277"/>
              <a:endParaRPr lang="zh-CN" altLang="en-US" sz="1327" b="1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5" name="Line 75"/>
            <p:cNvSpPr>
              <a:spLocks noChangeShapeType="1"/>
            </p:cNvSpPr>
            <p:nvPr/>
          </p:nvSpPr>
          <p:spPr bwMode="auto">
            <a:xfrm rot="5400000" flipV="1">
              <a:off x="8540591" y="2725606"/>
              <a:ext cx="0" cy="6077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277"/>
              <a:endParaRPr lang="zh-CN" altLang="en-US" sz="1327" b="1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6" name="Rectangle 77"/>
            <p:cNvSpPr>
              <a:spLocks noChangeArrowheads="1"/>
            </p:cNvSpPr>
            <p:nvPr/>
          </p:nvSpPr>
          <p:spPr bwMode="auto">
            <a:xfrm>
              <a:off x="7878106" y="2379322"/>
              <a:ext cx="459388" cy="376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277"/>
              <a:r>
                <a:rPr lang="en-US" altLang="zh-CN" sz="1517" b="1" dirty="0">
                  <a:latin typeface="微软雅黑"/>
                  <a:ea typeface="微软雅黑"/>
                </a:rPr>
                <a:t>B</a:t>
              </a:r>
              <a:r>
                <a:rPr lang="en-US" altLang="zh-CN" sz="1517" b="1" baseline="-25000" dirty="0">
                  <a:latin typeface="微软雅黑"/>
                  <a:ea typeface="微软雅黑"/>
                </a:rPr>
                <a:t>1</a:t>
              </a:r>
            </a:p>
          </p:txBody>
        </p:sp>
        <p:sp>
          <p:nvSpPr>
            <p:cNvPr id="27" name="Rectangle 78"/>
            <p:cNvSpPr>
              <a:spLocks noChangeArrowheads="1"/>
            </p:cNvSpPr>
            <p:nvPr/>
          </p:nvSpPr>
          <p:spPr bwMode="auto">
            <a:xfrm>
              <a:off x="7887937" y="2779462"/>
              <a:ext cx="411266" cy="376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914277"/>
              <a:r>
                <a:rPr lang="en-US" altLang="zh-CN" sz="1517" b="1" dirty="0" err="1">
                  <a:latin typeface="微软雅黑"/>
                  <a:ea typeface="微软雅黑"/>
                </a:rPr>
                <a:t>B</a:t>
              </a:r>
              <a:r>
                <a:rPr lang="en-US" altLang="zh-CN" sz="1517" b="1" baseline="-25000" dirty="0" err="1">
                  <a:latin typeface="微软雅黑"/>
                  <a:ea typeface="微软雅黑"/>
                </a:rPr>
                <a:t>j</a:t>
              </a:r>
              <a:endParaRPr lang="en-US" altLang="zh-CN" sz="1517" b="1" baseline="-25000" dirty="0">
                <a:latin typeface="微软雅黑"/>
                <a:ea typeface="微软雅黑"/>
              </a:endParaRPr>
            </a:p>
          </p:txBody>
        </p:sp>
        <p:cxnSp>
          <p:nvCxnSpPr>
            <p:cNvPr id="28" name="直接箭头连接符 27"/>
            <p:cNvCxnSpPr>
              <a:stCxn id="6" idx="3"/>
              <a:endCxn id="54" idx="1"/>
            </p:cNvCxnSpPr>
            <p:nvPr/>
          </p:nvCxnSpPr>
          <p:spPr>
            <a:xfrm flipV="1">
              <a:off x="6786813" y="4089111"/>
              <a:ext cx="384262" cy="1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9"/>
            <p:cNvSpPr>
              <a:spLocks noChangeArrowheads="1"/>
            </p:cNvSpPr>
            <p:nvPr/>
          </p:nvSpPr>
          <p:spPr bwMode="auto">
            <a:xfrm>
              <a:off x="7444823" y="4854181"/>
              <a:ext cx="492101" cy="376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277"/>
              <a:r>
                <a:rPr lang="en-US" altLang="zh-CN" sz="1517" b="1" dirty="0">
                  <a:solidFill>
                    <a:srgbClr val="001010"/>
                  </a:solidFill>
                  <a:latin typeface="微软雅黑"/>
                  <a:ea typeface="微软雅黑"/>
                </a:rPr>
                <a:t>ID</a:t>
              </a:r>
            </a:p>
          </p:txBody>
        </p:sp>
        <p:sp>
          <p:nvSpPr>
            <p:cNvPr id="30" name="Rectangle 5"/>
            <p:cNvSpPr>
              <a:spLocks noChangeArrowheads="1"/>
            </p:cNvSpPr>
            <p:nvPr/>
          </p:nvSpPr>
          <p:spPr bwMode="auto">
            <a:xfrm>
              <a:off x="8844713" y="5688504"/>
              <a:ext cx="1594698" cy="636102"/>
            </a:xfrm>
            <a:prstGeom prst="rect">
              <a:avLst/>
            </a:prstGeom>
            <a:solidFill>
              <a:srgbClr val="7FC4FF"/>
            </a:solidFill>
            <a:ln w="3175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277"/>
              <a:r>
                <a:rPr lang="zh-CN" altLang="en-US" sz="1517" b="1" kern="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状态寄存器</a:t>
              </a:r>
            </a:p>
          </p:txBody>
        </p:sp>
        <p:sp>
          <p:nvSpPr>
            <p:cNvPr id="31" name="Rectangle 3"/>
            <p:cNvSpPr>
              <a:spLocks noChangeArrowheads="1"/>
            </p:cNvSpPr>
            <p:nvPr/>
          </p:nvSpPr>
          <p:spPr bwMode="auto">
            <a:xfrm>
              <a:off x="11268222" y="2379322"/>
              <a:ext cx="1553051" cy="2430974"/>
            </a:xfrm>
            <a:prstGeom prst="rect">
              <a:avLst/>
            </a:prstGeom>
            <a:solidFill>
              <a:srgbClr val="FF6600"/>
            </a:solidFill>
            <a:ln w="3175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277"/>
              <a:r>
                <a:rPr lang="zh-CN" altLang="en-US" sz="1707" b="1" kern="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硬布线</a:t>
              </a:r>
              <a:endParaRPr lang="en-US" altLang="zh-CN" sz="1707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algn="ctr" defTabSz="914277"/>
              <a:r>
                <a:rPr lang="zh-CN" altLang="en-US" sz="1707" b="1" kern="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控制器</a:t>
              </a:r>
              <a:endParaRPr lang="en-US" altLang="zh-CN" sz="1707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algn="ctr" defTabSz="914277"/>
              <a:endParaRPr lang="en-US" altLang="zh-CN" sz="1707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algn="ctr" defTabSz="914277"/>
              <a:r>
                <a:rPr lang="zh-CN" altLang="en-US" sz="1707" b="1" kern="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组合逻辑</a:t>
              </a:r>
            </a:p>
          </p:txBody>
        </p:sp>
        <p:sp>
          <p:nvSpPr>
            <p:cNvPr id="32" name="Rectangle 9"/>
            <p:cNvSpPr>
              <a:spLocks noChangeArrowheads="1"/>
            </p:cNvSpPr>
            <p:nvPr/>
          </p:nvSpPr>
          <p:spPr bwMode="auto">
            <a:xfrm>
              <a:off x="12460030" y="5240876"/>
              <a:ext cx="738669" cy="376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277"/>
              <a:r>
                <a:rPr lang="zh-CN" altLang="en-US" sz="1517" b="1" dirty="0">
                  <a:solidFill>
                    <a:srgbClr val="C00000"/>
                  </a:solidFill>
                  <a:latin typeface="微软雅黑"/>
                  <a:ea typeface="微软雅黑"/>
                </a:rPr>
                <a:t>现态</a:t>
              </a:r>
              <a:endParaRPr lang="en-US" altLang="zh-CN" sz="1517" b="1" dirty="0">
                <a:solidFill>
                  <a:srgbClr val="C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8601352" y="5339688"/>
              <a:ext cx="738669" cy="376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277"/>
              <a:r>
                <a:rPr lang="zh-CN" altLang="en-US" sz="1517" b="1" dirty="0">
                  <a:solidFill>
                    <a:srgbClr val="C00000"/>
                  </a:solidFill>
                  <a:latin typeface="微软雅黑"/>
                  <a:ea typeface="微软雅黑"/>
                </a:rPr>
                <a:t>现态</a:t>
              </a:r>
              <a:endParaRPr lang="en-US" altLang="zh-CN" sz="1517" b="1" dirty="0">
                <a:solidFill>
                  <a:srgbClr val="C00000"/>
                </a:solidFill>
                <a:latin typeface="微软雅黑"/>
                <a:ea typeface="微软雅黑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9217943" y="5091675"/>
              <a:ext cx="2375008" cy="0"/>
            </a:xfrm>
            <a:prstGeom prst="line">
              <a:avLst/>
            </a:prstGeom>
            <a:ln w="25400" cap="sq">
              <a:solidFill>
                <a:srgbClr val="C0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9517900" y="5217754"/>
              <a:ext cx="2378085" cy="0"/>
            </a:xfrm>
            <a:prstGeom prst="line">
              <a:avLst/>
            </a:prstGeom>
            <a:ln w="25400" cap="sq">
              <a:solidFill>
                <a:srgbClr val="C0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组合 35"/>
            <p:cNvGrpSpPr/>
            <p:nvPr/>
          </p:nvGrpSpPr>
          <p:grpSpPr>
            <a:xfrm>
              <a:off x="10438271" y="4582115"/>
              <a:ext cx="167621" cy="1988669"/>
              <a:chOff x="7217654" y="4363960"/>
              <a:chExt cx="167621" cy="1988669"/>
            </a:xfrm>
          </p:grpSpPr>
          <p:cxnSp>
            <p:nvCxnSpPr>
              <p:cNvPr id="69" name="直接连接符 68"/>
              <p:cNvCxnSpPr/>
              <p:nvPr/>
            </p:nvCxnSpPr>
            <p:spPr>
              <a:xfrm>
                <a:off x="7217654" y="4363960"/>
                <a:ext cx="162113" cy="0"/>
              </a:xfrm>
              <a:prstGeom prst="line">
                <a:avLst/>
              </a:prstGeom>
              <a:ln w="25400" cap="sq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7385275" y="4363960"/>
                <a:ext cx="0" cy="1988669"/>
              </a:xfrm>
              <a:prstGeom prst="line">
                <a:avLst/>
              </a:prstGeom>
              <a:ln w="25400" cap="sq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"/>
            <p:cNvSpPr>
              <a:spLocks noChangeArrowheads="1"/>
            </p:cNvSpPr>
            <p:nvPr/>
          </p:nvSpPr>
          <p:spPr bwMode="auto">
            <a:xfrm>
              <a:off x="8857904" y="2384992"/>
              <a:ext cx="1553051" cy="2430974"/>
            </a:xfrm>
            <a:prstGeom prst="rect">
              <a:avLst/>
            </a:prstGeom>
            <a:solidFill>
              <a:srgbClr val="FF6600"/>
            </a:solidFill>
            <a:ln w="3175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277"/>
              <a:r>
                <a:rPr lang="en-US" altLang="zh-CN" sz="1707" b="1" kern="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FSM</a:t>
              </a:r>
            </a:p>
            <a:p>
              <a:pPr algn="ctr" defTabSz="914277"/>
              <a:r>
                <a:rPr lang="zh-CN" altLang="en-US" sz="1707" b="1" kern="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状态机</a:t>
              </a:r>
              <a:endParaRPr lang="en-US" altLang="zh-CN" sz="1707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algn="ctr" defTabSz="914277"/>
              <a:endParaRPr lang="en-US" altLang="zh-CN" sz="1707" b="1" kern="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  <a:p>
              <a:pPr algn="ctr" defTabSz="914277"/>
              <a:r>
                <a:rPr lang="zh-CN" altLang="en-US" sz="1707" b="1" kern="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组合逻辑</a:t>
              </a:r>
            </a:p>
          </p:txBody>
        </p:sp>
        <p:sp>
          <p:nvSpPr>
            <p:cNvPr id="38" name="Rectangle 9"/>
            <p:cNvSpPr>
              <a:spLocks noChangeArrowheads="1"/>
            </p:cNvSpPr>
            <p:nvPr/>
          </p:nvSpPr>
          <p:spPr bwMode="auto">
            <a:xfrm>
              <a:off x="10342930" y="3869348"/>
              <a:ext cx="738669" cy="376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277"/>
              <a:r>
                <a:rPr lang="zh-CN" altLang="en-US" sz="1517" b="1" dirty="0">
                  <a:solidFill>
                    <a:schemeClr val="accent5"/>
                  </a:solidFill>
                  <a:latin typeface="微软雅黑"/>
                  <a:ea typeface="微软雅黑"/>
                </a:rPr>
                <a:t>次态</a:t>
              </a:r>
              <a:endParaRPr lang="en-US" altLang="zh-CN" sz="1517" b="1" dirty="0">
                <a:solidFill>
                  <a:schemeClr val="accent5"/>
                </a:solidFill>
                <a:latin typeface="微软雅黑"/>
                <a:ea typeface="微软雅黑"/>
              </a:endParaRPr>
            </a:p>
          </p:txBody>
        </p:sp>
        <p:cxnSp>
          <p:nvCxnSpPr>
            <p:cNvPr id="39" name="直接箭头连接符 38"/>
            <p:cNvCxnSpPr/>
            <p:nvPr/>
          </p:nvCxnSpPr>
          <p:spPr>
            <a:xfrm>
              <a:off x="8208443" y="6015463"/>
              <a:ext cx="631933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79"/>
            <p:cNvSpPr>
              <a:spLocks noChangeArrowheads="1"/>
            </p:cNvSpPr>
            <p:nvPr/>
          </p:nvSpPr>
          <p:spPr bwMode="auto">
            <a:xfrm>
              <a:off x="7662256" y="5716264"/>
              <a:ext cx="661133" cy="645734"/>
            </a:xfrm>
            <a:prstGeom prst="rect">
              <a:avLst/>
            </a:prstGeom>
            <a:solidFill>
              <a:srgbClr val="7FC4FF"/>
            </a:solidFill>
            <a:ln w="19050">
              <a:solidFill>
                <a:srgbClr val="C00000"/>
              </a:solidFill>
            </a:ln>
            <a:extLst/>
          </p:spPr>
          <p:txBody>
            <a:bodyPr wrap="none">
              <a:spAutoFit/>
            </a:bodyPr>
            <a:lstStyle/>
            <a:p>
              <a:pPr algn="ctr" defTabSz="914277"/>
              <a:r>
                <a:rPr lang="zh-CN" altLang="en-US" sz="1517" b="1" dirty="0">
                  <a:solidFill>
                    <a:srgbClr val="001010"/>
                  </a:solidFill>
                  <a:latin typeface="微软雅黑"/>
                  <a:ea typeface="微软雅黑"/>
                </a:rPr>
                <a:t>时钟</a:t>
              </a:r>
              <a:endParaRPr lang="en-US" altLang="zh-CN" sz="1517" b="1" dirty="0">
                <a:solidFill>
                  <a:srgbClr val="001010"/>
                </a:solidFill>
                <a:latin typeface="微软雅黑"/>
                <a:ea typeface="微软雅黑"/>
              </a:endParaRPr>
            </a:p>
            <a:p>
              <a:pPr algn="ctr" defTabSz="914277"/>
              <a:r>
                <a:rPr lang="en-US" altLang="zh-CN" sz="1517" b="1" dirty="0">
                  <a:solidFill>
                    <a:srgbClr val="001010"/>
                  </a:solidFill>
                  <a:latin typeface="微软雅黑"/>
                  <a:ea typeface="微软雅黑"/>
                </a:rPr>
                <a:t>CLK</a:t>
              </a:r>
              <a:endParaRPr lang="zh-CN" altLang="en-US" sz="1517" b="1" dirty="0">
                <a:solidFill>
                  <a:srgbClr val="00101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 rot="5400000">
              <a:off x="8810619" y="5931127"/>
              <a:ext cx="246529" cy="181854"/>
            </a:xfrm>
            <a:prstGeom prst="triangle">
              <a:avLst>
                <a:gd name="adj" fmla="val 50001"/>
              </a:avLst>
            </a:prstGeom>
            <a:solidFill>
              <a:srgbClr val="7FC4FF"/>
            </a:solidFill>
            <a:ln w="317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277"/>
              <a:endParaRPr lang="zh-CN" altLang="en-US" sz="1517" b="1" ker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11610786" y="4844462"/>
              <a:ext cx="912029" cy="649610"/>
              <a:chOff x="5997326" y="4609421"/>
              <a:chExt cx="909103" cy="647526"/>
            </a:xfrm>
          </p:grpSpPr>
          <p:sp>
            <p:nvSpPr>
              <p:cNvPr id="65" name="Line 38"/>
              <p:cNvSpPr>
                <a:spLocks noChangeShapeType="1"/>
              </p:cNvSpPr>
              <p:nvPr/>
            </p:nvSpPr>
            <p:spPr bwMode="auto">
              <a:xfrm flipV="1">
                <a:off x="5997326" y="4609421"/>
                <a:ext cx="0" cy="246420"/>
              </a:xfrm>
              <a:prstGeom prst="line">
                <a:avLst/>
              </a:prstGeom>
              <a:noFill/>
              <a:ln w="25400" cap="sq">
                <a:solidFill>
                  <a:srgbClr val="C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277"/>
                <a:endParaRPr lang="zh-CN" altLang="en-US" sz="1327" b="1">
                  <a:solidFill>
                    <a:srgbClr val="C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66" name="Line 44"/>
              <p:cNvSpPr>
                <a:spLocks noChangeShapeType="1"/>
              </p:cNvSpPr>
              <p:nvPr/>
            </p:nvSpPr>
            <p:spPr bwMode="auto">
              <a:xfrm flipV="1">
                <a:off x="6906429" y="4609421"/>
                <a:ext cx="0" cy="647526"/>
              </a:xfrm>
              <a:prstGeom prst="line">
                <a:avLst/>
              </a:prstGeom>
              <a:noFill/>
              <a:ln w="25400" cap="sq">
                <a:solidFill>
                  <a:srgbClr val="C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277"/>
                <a:endParaRPr lang="zh-CN" altLang="en-US" sz="1327" b="1">
                  <a:solidFill>
                    <a:srgbClr val="C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67" name="Line 38"/>
              <p:cNvSpPr>
                <a:spLocks noChangeShapeType="1"/>
              </p:cNvSpPr>
              <p:nvPr/>
            </p:nvSpPr>
            <p:spPr bwMode="auto">
              <a:xfrm flipV="1">
                <a:off x="6300360" y="4609421"/>
                <a:ext cx="0" cy="372094"/>
              </a:xfrm>
              <a:prstGeom prst="line">
                <a:avLst/>
              </a:prstGeom>
              <a:noFill/>
              <a:ln w="25400" cap="sq">
                <a:solidFill>
                  <a:srgbClr val="C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277"/>
                <a:endParaRPr lang="zh-CN" altLang="en-US" sz="1327" b="1">
                  <a:solidFill>
                    <a:srgbClr val="C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68" name="Line 38"/>
              <p:cNvSpPr>
                <a:spLocks noChangeShapeType="1"/>
              </p:cNvSpPr>
              <p:nvPr/>
            </p:nvSpPr>
            <p:spPr bwMode="auto">
              <a:xfrm flipV="1">
                <a:off x="6603394" y="4609421"/>
                <a:ext cx="0" cy="496109"/>
              </a:xfrm>
              <a:prstGeom prst="line">
                <a:avLst/>
              </a:prstGeom>
              <a:noFill/>
              <a:ln w="25400" cap="sq">
                <a:solidFill>
                  <a:srgbClr val="C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277"/>
                <a:endParaRPr lang="zh-CN" altLang="en-US" sz="1327" b="1">
                  <a:solidFill>
                    <a:srgbClr val="C00000"/>
                  </a:solidFill>
                  <a:latin typeface="微软雅黑"/>
                  <a:ea typeface="微软雅黑"/>
                </a:endParaRPr>
              </a:p>
            </p:txBody>
          </p:sp>
        </p:grpSp>
        <p:cxnSp>
          <p:nvCxnSpPr>
            <p:cNvPr id="43" name="直接连接符 42"/>
            <p:cNvCxnSpPr/>
            <p:nvPr/>
          </p:nvCxnSpPr>
          <p:spPr>
            <a:xfrm>
              <a:off x="9824011" y="5342168"/>
              <a:ext cx="2378085" cy="0"/>
            </a:xfrm>
            <a:prstGeom prst="line">
              <a:avLst/>
            </a:prstGeom>
            <a:ln w="25400" cap="sq">
              <a:solidFill>
                <a:srgbClr val="C0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0123969" y="5491989"/>
              <a:ext cx="2383295" cy="0"/>
            </a:xfrm>
            <a:prstGeom prst="line">
              <a:avLst/>
            </a:prstGeom>
            <a:ln w="25400" cap="sq">
              <a:solidFill>
                <a:srgbClr val="C0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组合 44"/>
            <p:cNvGrpSpPr/>
            <p:nvPr/>
          </p:nvGrpSpPr>
          <p:grpSpPr>
            <a:xfrm>
              <a:off x="9214866" y="6340994"/>
              <a:ext cx="909103" cy="660961"/>
              <a:chOff x="5997326" y="4609421"/>
              <a:chExt cx="909103" cy="481104"/>
            </a:xfrm>
          </p:grpSpPr>
          <p:sp>
            <p:nvSpPr>
              <p:cNvPr id="61" name="Line 38"/>
              <p:cNvSpPr>
                <a:spLocks noChangeShapeType="1"/>
              </p:cNvSpPr>
              <p:nvPr/>
            </p:nvSpPr>
            <p:spPr bwMode="auto">
              <a:xfrm flipV="1">
                <a:off x="5997326" y="4609422"/>
                <a:ext cx="0" cy="481103"/>
              </a:xfrm>
              <a:prstGeom prst="line">
                <a:avLst/>
              </a:prstGeom>
              <a:noFill/>
              <a:ln w="25400">
                <a:solidFill>
                  <a:schemeClr val="accent5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277"/>
                <a:endParaRPr lang="zh-CN" altLang="en-US" sz="1327" b="1">
                  <a:solidFill>
                    <a:srgbClr val="C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62" name="Line 44"/>
              <p:cNvSpPr>
                <a:spLocks noChangeShapeType="1"/>
              </p:cNvSpPr>
              <p:nvPr/>
            </p:nvSpPr>
            <p:spPr bwMode="auto">
              <a:xfrm flipV="1">
                <a:off x="6906429" y="4609421"/>
                <a:ext cx="0" cy="167257"/>
              </a:xfrm>
              <a:prstGeom prst="line">
                <a:avLst/>
              </a:prstGeom>
              <a:noFill/>
              <a:ln w="25400">
                <a:solidFill>
                  <a:schemeClr val="accent5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277"/>
                <a:endParaRPr lang="zh-CN" altLang="en-US" sz="1327" b="1">
                  <a:solidFill>
                    <a:srgbClr val="C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63" name="Line 38"/>
              <p:cNvSpPr>
                <a:spLocks noChangeShapeType="1"/>
              </p:cNvSpPr>
              <p:nvPr/>
            </p:nvSpPr>
            <p:spPr bwMode="auto">
              <a:xfrm flipV="1">
                <a:off x="6300360" y="4609422"/>
                <a:ext cx="0" cy="383325"/>
              </a:xfrm>
              <a:prstGeom prst="line">
                <a:avLst/>
              </a:prstGeom>
              <a:noFill/>
              <a:ln w="25400">
                <a:solidFill>
                  <a:schemeClr val="accent5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277"/>
                <a:endParaRPr lang="zh-CN" altLang="en-US" sz="1327" b="1">
                  <a:solidFill>
                    <a:srgbClr val="C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64" name="Line 38"/>
              <p:cNvSpPr>
                <a:spLocks noChangeShapeType="1"/>
              </p:cNvSpPr>
              <p:nvPr/>
            </p:nvSpPr>
            <p:spPr bwMode="auto">
              <a:xfrm flipV="1">
                <a:off x="6603394" y="4609422"/>
                <a:ext cx="0" cy="272719"/>
              </a:xfrm>
              <a:prstGeom prst="line">
                <a:avLst/>
              </a:prstGeom>
              <a:noFill/>
              <a:ln w="25400">
                <a:solidFill>
                  <a:schemeClr val="accent5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277"/>
                <a:endParaRPr lang="zh-CN" altLang="en-US" sz="1327" b="1">
                  <a:solidFill>
                    <a:srgbClr val="C00000"/>
                  </a:solidFill>
                  <a:latin typeface="微软雅黑"/>
                  <a:ea typeface="微软雅黑"/>
                </a:endParaRPr>
              </a:p>
            </p:txBody>
          </p:sp>
        </p:grpSp>
        <p:cxnSp>
          <p:nvCxnSpPr>
            <p:cNvPr id="46" name="直接连接符 45"/>
            <p:cNvCxnSpPr/>
            <p:nvPr/>
          </p:nvCxnSpPr>
          <p:spPr>
            <a:xfrm>
              <a:off x="10123969" y="6570784"/>
              <a:ext cx="476415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9820934" y="6715672"/>
              <a:ext cx="951929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/>
            <p:cNvGrpSpPr/>
            <p:nvPr/>
          </p:nvGrpSpPr>
          <p:grpSpPr>
            <a:xfrm>
              <a:off x="10439405" y="4446193"/>
              <a:ext cx="333460" cy="2244608"/>
              <a:chOff x="7200344" y="4349096"/>
              <a:chExt cx="184931" cy="2244608"/>
            </a:xfrm>
          </p:grpSpPr>
          <p:cxnSp>
            <p:nvCxnSpPr>
              <p:cNvPr id="59" name="直接连接符 58"/>
              <p:cNvCxnSpPr/>
              <p:nvPr/>
            </p:nvCxnSpPr>
            <p:spPr>
              <a:xfrm>
                <a:off x="7200344" y="4349096"/>
                <a:ext cx="184931" cy="0"/>
              </a:xfrm>
              <a:prstGeom prst="line">
                <a:avLst/>
              </a:prstGeom>
              <a:ln w="25400" cap="sq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7385275" y="4349096"/>
                <a:ext cx="0" cy="2244608"/>
              </a:xfrm>
              <a:prstGeom prst="line">
                <a:avLst/>
              </a:prstGeom>
              <a:ln w="25400" cap="sq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组合 48"/>
            <p:cNvGrpSpPr/>
            <p:nvPr/>
          </p:nvGrpSpPr>
          <p:grpSpPr>
            <a:xfrm>
              <a:off x="10436339" y="4316866"/>
              <a:ext cx="505849" cy="2541950"/>
              <a:chOff x="7194091" y="4349096"/>
              <a:chExt cx="191184" cy="2541950"/>
            </a:xfrm>
          </p:grpSpPr>
          <p:cxnSp>
            <p:nvCxnSpPr>
              <p:cNvPr id="57" name="直接连接符 56"/>
              <p:cNvCxnSpPr/>
              <p:nvPr/>
            </p:nvCxnSpPr>
            <p:spPr>
              <a:xfrm>
                <a:off x="7194091" y="4349096"/>
                <a:ext cx="191184" cy="0"/>
              </a:xfrm>
              <a:prstGeom prst="line">
                <a:avLst/>
              </a:prstGeom>
              <a:ln w="25400" cap="sq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7385275" y="4349096"/>
                <a:ext cx="0" cy="2541950"/>
              </a:xfrm>
              <a:prstGeom prst="line">
                <a:avLst/>
              </a:prstGeom>
              <a:ln w="25400" cap="sq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直接连接符 49"/>
            <p:cNvCxnSpPr/>
            <p:nvPr/>
          </p:nvCxnSpPr>
          <p:spPr>
            <a:xfrm>
              <a:off x="9517900" y="6858816"/>
              <a:ext cx="1424288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9214866" y="7001960"/>
              <a:ext cx="1899795" cy="0"/>
            </a:xfrm>
            <a:prstGeom prst="line">
              <a:avLst/>
            </a:prstGeom>
            <a:ln w="25400" cap="sq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组合 51"/>
            <p:cNvGrpSpPr/>
            <p:nvPr/>
          </p:nvGrpSpPr>
          <p:grpSpPr>
            <a:xfrm>
              <a:off x="10436331" y="4179184"/>
              <a:ext cx="678344" cy="2822771"/>
              <a:chOff x="7188106" y="4349096"/>
              <a:chExt cx="254645" cy="2822771"/>
            </a:xfrm>
          </p:grpSpPr>
          <p:cxnSp>
            <p:nvCxnSpPr>
              <p:cNvPr id="55" name="直接连接符 54"/>
              <p:cNvCxnSpPr/>
              <p:nvPr/>
            </p:nvCxnSpPr>
            <p:spPr>
              <a:xfrm>
                <a:off x="7188106" y="4349096"/>
                <a:ext cx="254645" cy="0"/>
              </a:xfrm>
              <a:prstGeom prst="line">
                <a:avLst/>
              </a:prstGeom>
              <a:ln w="25400" cap="sq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7442751" y="4363475"/>
                <a:ext cx="0" cy="2808392"/>
              </a:xfrm>
              <a:prstGeom prst="line">
                <a:avLst/>
              </a:prstGeom>
              <a:ln w="25400" cap="sq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Rectangle 9"/>
            <p:cNvSpPr>
              <a:spLocks noChangeArrowheads="1"/>
            </p:cNvSpPr>
            <p:nvPr/>
          </p:nvSpPr>
          <p:spPr bwMode="auto">
            <a:xfrm>
              <a:off x="8567028" y="6351493"/>
              <a:ext cx="738669" cy="376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277"/>
              <a:r>
                <a:rPr lang="zh-CN" altLang="en-US" sz="1517" b="1" dirty="0">
                  <a:solidFill>
                    <a:schemeClr val="accent5"/>
                  </a:solidFill>
                  <a:latin typeface="微软雅黑"/>
                  <a:ea typeface="微软雅黑"/>
                </a:rPr>
                <a:t>次态</a:t>
              </a:r>
              <a:endParaRPr lang="en-US" altLang="zh-CN" sz="1517" b="1" dirty="0">
                <a:solidFill>
                  <a:schemeClr val="accent5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54" name="Rectangle 4"/>
            <p:cNvSpPr>
              <a:spLocks noChangeArrowheads="1"/>
            </p:cNvSpPr>
            <p:nvPr/>
          </p:nvSpPr>
          <p:spPr bwMode="auto">
            <a:xfrm>
              <a:off x="7171075" y="3369111"/>
              <a:ext cx="1063133" cy="1440000"/>
            </a:xfrm>
            <a:prstGeom prst="rect">
              <a:avLst/>
            </a:prstGeom>
            <a:solidFill>
              <a:srgbClr val="FFFF99"/>
            </a:solidFill>
            <a:ln w="3175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277"/>
              <a:r>
                <a:rPr lang="zh-CN" altLang="en-US" sz="1327" b="1" kern="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指令</a:t>
              </a:r>
            </a:p>
            <a:p>
              <a:pPr algn="ctr" defTabSz="914277"/>
              <a:r>
                <a:rPr lang="zh-CN" altLang="en-US" sz="1327" b="1" kern="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译码</a:t>
              </a:r>
            </a:p>
          </p:txBody>
        </p:sp>
      </p:grpSp>
      <p:sp>
        <p:nvSpPr>
          <p:cNvPr id="93" name="矩形 92"/>
          <p:cNvSpPr/>
          <p:nvPr/>
        </p:nvSpPr>
        <p:spPr>
          <a:xfrm>
            <a:off x="4151325" y="5516738"/>
            <a:ext cx="4134465" cy="6174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Clr>
                <a:srgbClr val="FFC000"/>
              </a:buClr>
            </a:pPr>
            <a:r>
              <a:rPr lang="zh-CN" altLang="en-US" sz="2275" b="1" dirty="0"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机器指令字 </a:t>
            </a:r>
            <a:r>
              <a:rPr lang="en-US" altLang="zh-CN" sz="2275" b="1" dirty="0"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 </a:t>
            </a:r>
            <a:r>
              <a:rPr lang="zh-CN" altLang="en-US" sz="2275" b="1" dirty="0">
                <a:solidFill>
                  <a:srgbClr val="7030A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控制器信号序列</a:t>
            </a:r>
            <a:endParaRPr lang="en-US" altLang="zh-CN" sz="2275" b="1" dirty="0">
              <a:solidFill>
                <a:srgbClr val="7030A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85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5663</TotalTime>
  <Words>844</Words>
  <Application>Microsoft Office PowerPoint</Application>
  <PresentationFormat>宽屏</PresentationFormat>
  <Paragraphs>265</Paragraphs>
  <Slides>17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3" baseType="lpstr">
      <vt:lpstr>宋体</vt:lpstr>
      <vt:lpstr>Arial</vt:lpstr>
      <vt:lpstr>Arial Black</vt:lpstr>
      <vt:lpstr>MS UI Gothic</vt:lpstr>
      <vt:lpstr>Segoe UI</vt:lpstr>
      <vt:lpstr>Segoe UI Black</vt:lpstr>
      <vt:lpstr>Times New Roman</vt:lpstr>
      <vt:lpstr>Wingdings</vt:lpstr>
      <vt:lpstr>等线</vt:lpstr>
      <vt:lpstr>微软雅黑</vt:lpstr>
      <vt:lpstr>微软雅黑</vt:lpstr>
      <vt:lpstr>Office 主题​​</vt:lpstr>
      <vt:lpstr>1_nordridesign</vt:lpstr>
      <vt:lpstr>2_nordridesign</vt:lpstr>
      <vt:lpstr>Microsoft Excel 工作表</vt:lpstr>
      <vt:lpstr>工作表</vt:lpstr>
      <vt:lpstr>  多周期MIPS CPU                       硬布线控制器实验</vt:lpstr>
      <vt:lpstr>实验目的</vt:lpstr>
      <vt:lpstr>核心指令集8条  （可实现内存区域冒泡排序）</vt:lpstr>
      <vt:lpstr>多周期MIPS CPU数据通路参考</vt:lpstr>
      <vt:lpstr>步骤1：构建多周期MIPS CPU数据通路</vt:lpstr>
      <vt:lpstr>步骤2：设计硬布线控制器</vt:lpstr>
      <vt:lpstr>控制信号功能说明  （8条核心指令集）</vt:lpstr>
      <vt:lpstr>构建指令状态变换图</vt:lpstr>
      <vt:lpstr>设计硬布线控制器</vt:lpstr>
      <vt:lpstr>完善控制器内部逻辑</vt:lpstr>
      <vt:lpstr>微程序控制器内部架构</vt:lpstr>
      <vt:lpstr>状态转移图状态机真值表</vt:lpstr>
      <vt:lpstr>状态机真值表状态机逻辑表达式生成电路</vt:lpstr>
      <vt:lpstr>状态机真值表状态机逻辑表达式生成电路</vt:lpstr>
      <vt:lpstr>生成状态机组合逻辑电路</vt:lpstr>
      <vt:lpstr>步骤3：CPU测试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大萝卜</cp:lastModifiedBy>
  <cp:revision>512</cp:revision>
  <dcterms:created xsi:type="dcterms:W3CDTF">2018-05-09T10:41:24Z</dcterms:created>
  <dcterms:modified xsi:type="dcterms:W3CDTF">2018-11-25T15:02:39Z</dcterms:modified>
</cp:coreProperties>
</file>